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620000" cy="10699750"/>
  <p:notesSz cx="7620000" cy="106997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97596" y="9444535"/>
            <a:ext cx="581512" cy="7149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6158870" y="9337668"/>
            <a:ext cx="926641" cy="92673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0" y="1368988"/>
            <a:ext cx="7562850" cy="534801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1298" y="1257300"/>
            <a:ext cx="7080253" cy="2997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ourier New"/>
                <a:cs typeface="Courier New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6660" y="2139281"/>
            <a:ext cx="6609528" cy="4630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freepdfconvert.com/" TargetMode="External"/><Relationship Id="rId3" Type="http://schemas.openxmlformats.org/officeDocument/2006/relationships/hyperlink" Target="https://www.freepdfconvert.com/membership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3367" y="564715"/>
            <a:ext cx="2573655" cy="3435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050" spc="-45" b="1">
                <a:solidFill>
                  <a:srgbClr val="213D54"/>
                </a:solidFill>
                <a:latin typeface="DejaVu Sans Condensed"/>
                <a:cs typeface="DejaVu Sans Condensed"/>
              </a:rPr>
              <a:t>2021</a:t>
            </a:r>
            <a:r>
              <a:rPr dirty="0" sz="2050" spc="40" b="1">
                <a:solidFill>
                  <a:srgbClr val="213D54"/>
                </a:solidFill>
                <a:latin typeface="DejaVu Sans Condensed"/>
                <a:cs typeface="DejaVu Sans Condensed"/>
              </a:rPr>
              <a:t> </a:t>
            </a:r>
            <a:r>
              <a:rPr dirty="0" sz="2050" spc="180" b="1">
                <a:solidFill>
                  <a:srgbClr val="213D54"/>
                </a:solidFill>
                <a:latin typeface="DejaVu Sans Condensed"/>
                <a:cs typeface="DejaVu Sans Condensed"/>
              </a:rPr>
              <a:t>GUIDELINES</a:t>
            </a:r>
            <a:endParaRPr sz="2050">
              <a:latin typeface="DejaVu Sans Condensed"/>
              <a:cs typeface="DejaVu Sans Condense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4574" y="7092402"/>
            <a:ext cx="4617085" cy="1110615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12700" marR="5080">
              <a:lnSpc>
                <a:spcPts val="4130"/>
              </a:lnSpc>
              <a:spcBef>
                <a:spcPts val="475"/>
              </a:spcBef>
            </a:pPr>
            <a:r>
              <a:rPr dirty="0" sz="3650" spc="80" b="1">
                <a:solidFill>
                  <a:srgbClr val="213D54"/>
                </a:solidFill>
                <a:latin typeface="DejaVu Sans Condensed"/>
                <a:cs typeface="DejaVu Sans Condensed"/>
              </a:rPr>
              <a:t>Undip</a:t>
            </a:r>
            <a:r>
              <a:rPr dirty="0" sz="3650" spc="-225" b="1">
                <a:solidFill>
                  <a:srgbClr val="213D54"/>
                </a:solidFill>
                <a:latin typeface="DejaVu Sans Condensed"/>
                <a:cs typeface="DejaVu Sans Condensed"/>
              </a:rPr>
              <a:t> </a:t>
            </a:r>
            <a:r>
              <a:rPr dirty="0" sz="3650" spc="20" b="1">
                <a:solidFill>
                  <a:srgbClr val="213D54"/>
                </a:solidFill>
                <a:latin typeface="DejaVu Sans Condensed"/>
                <a:cs typeface="DejaVu Sans Condensed"/>
              </a:rPr>
              <a:t>Scholarships  </a:t>
            </a:r>
            <a:r>
              <a:rPr dirty="0" sz="3650" spc="70" b="1">
                <a:solidFill>
                  <a:srgbClr val="213D54"/>
                </a:solidFill>
                <a:latin typeface="DejaVu Sans Condensed"/>
                <a:cs typeface="DejaVu Sans Condensed"/>
              </a:rPr>
              <a:t>Handbook</a:t>
            </a:r>
            <a:endParaRPr sz="3650">
              <a:latin typeface="DejaVu Sans Condensed"/>
              <a:cs typeface="DejaVu Sans Condense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11142" y="10249731"/>
            <a:ext cx="855344" cy="1689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950" spc="20" b="1">
                <a:solidFill>
                  <a:srgbClr val="213D54"/>
                </a:solidFill>
                <a:latin typeface="Arial Narrow"/>
                <a:cs typeface="Arial Narrow"/>
              </a:rPr>
              <a:t>FIND </a:t>
            </a:r>
            <a:r>
              <a:rPr dirty="0" sz="950" spc="-15" b="1">
                <a:solidFill>
                  <a:srgbClr val="213D54"/>
                </a:solidFill>
                <a:latin typeface="Arial Narrow"/>
                <a:cs typeface="Arial Narrow"/>
              </a:rPr>
              <a:t>OUT</a:t>
            </a:r>
            <a:r>
              <a:rPr dirty="0" sz="950" spc="160" b="1">
                <a:solidFill>
                  <a:srgbClr val="213D54"/>
                </a:solidFill>
                <a:latin typeface="Arial Narrow"/>
                <a:cs typeface="Arial Narrow"/>
              </a:rPr>
              <a:t> </a:t>
            </a:r>
            <a:r>
              <a:rPr dirty="0" sz="950" spc="-5" b="1">
                <a:solidFill>
                  <a:srgbClr val="213D54"/>
                </a:solidFill>
                <a:latin typeface="Arial Narrow"/>
                <a:cs typeface="Arial Narrow"/>
              </a:rPr>
              <a:t>MORE</a:t>
            </a:r>
            <a:endParaRPr sz="950">
              <a:latin typeface="Arial Narrow"/>
              <a:cs typeface="Arial Narro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2554" y="8545933"/>
            <a:ext cx="3744595" cy="15855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950" spc="155" b="1">
                <a:solidFill>
                  <a:srgbClr val="213D54"/>
                </a:solidFill>
                <a:latin typeface="Cambria"/>
                <a:cs typeface="Cambria"/>
              </a:rPr>
              <a:t>A BRIDGE </a:t>
            </a:r>
            <a:r>
              <a:rPr dirty="0" sz="1950" spc="55" b="1">
                <a:solidFill>
                  <a:srgbClr val="213D54"/>
                </a:solidFill>
                <a:latin typeface="Cambria"/>
                <a:cs typeface="Cambria"/>
              </a:rPr>
              <a:t>TO </a:t>
            </a:r>
            <a:r>
              <a:rPr dirty="0" sz="1950" spc="150" b="1">
                <a:solidFill>
                  <a:srgbClr val="213D54"/>
                </a:solidFill>
                <a:latin typeface="Cambria"/>
                <a:cs typeface="Cambria"/>
              </a:rPr>
              <a:t>YOUR</a:t>
            </a:r>
            <a:r>
              <a:rPr dirty="0" sz="1950" spc="280" b="1">
                <a:solidFill>
                  <a:srgbClr val="213D54"/>
                </a:solidFill>
                <a:latin typeface="Cambria"/>
                <a:cs typeface="Cambria"/>
              </a:rPr>
              <a:t> </a:t>
            </a:r>
            <a:r>
              <a:rPr dirty="0" sz="1950" spc="180" b="1">
                <a:solidFill>
                  <a:srgbClr val="213D54"/>
                </a:solidFill>
                <a:latin typeface="Cambria"/>
                <a:cs typeface="Cambria"/>
              </a:rPr>
              <a:t>FUTURE</a:t>
            </a:r>
            <a:endParaRPr sz="19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550">
              <a:latin typeface="Cambria"/>
              <a:cs typeface="Cambria"/>
            </a:endParaRPr>
          </a:p>
          <a:p>
            <a:pPr marL="650875" marR="1183640" indent="15240">
              <a:lnSpc>
                <a:spcPct val="121900"/>
              </a:lnSpc>
            </a:pPr>
            <a:r>
              <a:rPr dirty="0" sz="1950" spc="155" b="1">
                <a:solidFill>
                  <a:srgbClr val="213D54"/>
                </a:solidFill>
                <a:latin typeface="DejaVu Sans Condensed"/>
                <a:cs typeface="DejaVu Sans Condensed"/>
              </a:rPr>
              <a:t>U</a:t>
            </a:r>
            <a:r>
              <a:rPr dirty="0" sz="1950" spc="190" b="1">
                <a:solidFill>
                  <a:srgbClr val="213D54"/>
                </a:solidFill>
                <a:latin typeface="DejaVu Sans Condensed"/>
                <a:cs typeface="DejaVu Sans Condensed"/>
              </a:rPr>
              <a:t>N</a:t>
            </a:r>
            <a:r>
              <a:rPr dirty="0" sz="1950" spc="235" b="1">
                <a:solidFill>
                  <a:srgbClr val="213D54"/>
                </a:solidFill>
                <a:latin typeface="DejaVu Sans Condensed"/>
                <a:cs typeface="DejaVu Sans Condensed"/>
              </a:rPr>
              <a:t>I</a:t>
            </a:r>
            <a:r>
              <a:rPr dirty="0" sz="1950" spc="120" b="1">
                <a:solidFill>
                  <a:srgbClr val="213D54"/>
                </a:solidFill>
                <a:latin typeface="DejaVu Sans Condensed"/>
                <a:cs typeface="DejaVu Sans Condensed"/>
              </a:rPr>
              <a:t>V</a:t>
            </a:r>
            <a:r>
              <a:rPr dirty="0" sz="1950" spc="190" b="1">
                <a:solidFill>
                  <a:srgbClr val="213D54"/>
                </a:solidFill>
                <a:latin typeface="DejaVu Sans Condensed"/>
                <a:cs typeface="DejaVu Sans Condensed"/>
              </a:rPr>
              <a:t>E</a:t>
            </a:r>
            <a:r>
              <a:rPr dirty="0" sz="1950" spc="145" b="1">
                <a:solidFill>
                  <a:srgbClr val="213D54"/>
                </a:solidFill>
                <a:latin typeface="DejaVu Sans Condensed"/>
                <a:cs typeface="DejaVu Sans Condensed"/>
              </a:rPr>
              <a:t>R</a:t>
            </a:r>
            <a:r>
              <a:rPr dirty="0" sz="1950" spc="-5" b="1">
                <a:solidFill>
                  <a:srgbClr val="213D54"/>
                </a:solidFill>
                <a:latin typeface="DejaVu Sans Condensed"/>
                <a:cs typeface="DejaVu Sans Condensed"/>
              </a:rPr>
              <a:t>S</a:t>
            </a:r>
            <a:r>
              <a:rPr dirty="0" sz="1950" spc="235" b="1">
                <a:solidFill>
                  <a:srgbClr val="213D54"/>
                </a:solidFill>
                <a:latin typeface="DejaVu Sans Condensed"/>
                <a:cs typeface="DejaVu Sans Condensed"/>
              </a:rPr>
              <a:t>I</a:t>
            </a:r>
            <a:r>
              <a:rPr dirty="0" sz="1950" spc="195" b="1">
                <a:solidFill>
                  <a:srgbClr val="213D54"/>
                </a:solidFill>
                <a:latin typeface="DejaVu Sans Condensed"/>
                <a:cs typeface="DejaVu Sans Condensed"/>
              </a:rPr>
              <a:t>T</a:t>
            </a:r>
            <a:r>
              <a:rPr dirty="0" sz="1950" spc="229" b="1">
                <a:solidFill>
                  <a:srgbClr val="213D54"/>
                </a:solidFill>
                <a:latin typeface="DejaVu Sans Condensed"/>
                <a:cs typeface="DejaVu Sans Condensed"/>
              </a:rPr>
              <a:t>A</a:t>
            </a:r>
            <a:r>
              <a:rPr dirty="0" sz="1950" spc="-70" b="1">
                <a:solidFill>
                  <a:srgbClr val="213D54"/>
                </a:solidFill>
                <a:latin typeface="DejaVu Sans Condensed"/>
                <a:cs typeface="DejaVu Sans Condensed"/>
              </a:rPr>
              <a:t>S  </a:t>
            </a:r>
            <a:r>
              <a:rPr dirty="0" sz="1950" spc="160" b="1">
                <a:solidFill>
                  <a:srgbClr val="213D54"/>
                </a:solidFill>
                <a:latin typeface="DejaVu Sans Condensed"/>
                <a:cs typeface="DejaVu Sans Condensed"/>
              </a:rPr>
              <a:t>D</a:t>
            </a:r>
            <a:r>
              <a:rPr dirty="0" sz="1950" spc="235" b="1">
                <a:solidFill>
                  <a:srgbClr val="213D54"/>
                </a:solidFill>
                <a:latin typeface="DejaVu Sans Condensed"/>
                <a:cs typeface="DejaVu Sans Condensed"/>
              </a:rPr>
              <a:t>I</a:t>
            </a:r>
            <a:r>
              <a:rPr dirty="0" sz="1950" spc="75" b="1">
                <a:solidFill>
                  <a:srgbClr val="213D54"/>
                </a:solidFill>
                <a:latin typeface="DejaVu Sans Condensed"/>
                <a:cs typeface="DejaVu Sans Condensed"/>
              </a:rPr>
              <a:t>P</a:t>
            </a:r>
            <a:r>
              <a:rPr dirty="0" sz="1950" spc="165" b="1">
                <a:solidFill>
                  <a:srgbClr val="213D54"/>
                </a:solidFill>
                <a:latin typeface="DejaVu Sans Condensed"/>
                <a:cs typeface="DejaVu Sans Condensed"/>
              </a:rPr>
              <a:t>O</a:t>
            </a:r>
            <a:r>
              <a:rPr dirty="0" sz="1950" spc="190" b="1">
                <a:solidFill>
                  <a:srgbClr val="213D54"/>
                </a:solidFill>
                <a:latin typeface="DejaVu Sans Condensed"/>
                <a:cs typeface="DejaVu Sans Condensed"/>
              </a:rPr>
              <a:t>N</a:t>
            </a:r>
            <a:r>
              <a:rPr dirty="0" sz="1950" spc="190" b="1">
                <a:solidFill>
                  <a:srgbClr val="213D54"/>
                </a:solidFill>
                <a:latin typeface="DejaVu Sans Condensed"/>
                <a:cs typeface="DejaVu Sans Condensed"/>
              </a:rPr>
              <a:t>E</a:t>
            </a:r>
            <a:r>
              <a:rPr dirty="0" sz="1950" spc="180" b="1">
                <a:solidFill>
                  <a:srgbClr val="213D54"/>
                </a:solidFill>
                <a:latin typeface="DejaVu Sans Condensed"/>
                <a:cs typeface="DejaVu Sans Condensed"/>
              </a:rPr>
              <a:t>G</a:t>
            </a:r>
            <a:r>
              <a:rPr dirty="0" sz="1950" spc="165" b="1">
                <a:solidFill>
                  <a:srgbClr val="213D54"/>
                </a:solidFill>
                <a:latin typeface="DejaVu Sans Condensed"/>
                <a:cs typeface="DejaVu Sans Condensed"/>
              </a:rPr>
              <a:t>O</a:t>
            </a:r>
            <a:r>
              <a:rPr dirty="0" sz="1950" spc="145" b="1">
                <a:solidFill>
                  <a:srgbClr val="213D54"/>
                </a:solidFill>
                <a:latin typeface="DejaVu Sans Condensed"/>
                <a:cs typeface="DejaVu Sans Condensed"/>
              </a:rPr>
              <a:t>R</a:t>
            </a:r>
            <a:r>
              <a:rPr dirty="0" sz="1950" spc="70" b="1">
                <a:solidFill>
                  <a:srgbClr val="213D54"/>
                </a:solidFill>
                <a:latin typeface="DejaVu Sans Condensed"/>
                <a:cs typeface="DejaVu Sans Condensed"/>
              </a:rPr>
              <a:t>O</a:t>
            </a:r>
            <a:endParaRPr sz="1950">
              <a:latin typeface="DejaVu Sans Condensed"/>
              <a:cs typeface="DejaVu Sans Condense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26935" y="959654"/>
            <a:ext cx="135915" cy="63489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77726" y="921710"/>
            <a:ext cx="2210435" cy="1069340"/>
          </a:xfrm>
          <a:prstGeom prst="rect"/>
        </p:spPr>
        <p:txBody>
          <a:bodyPr wrap="square" lIns="0" tIns="56515" rIns="0" bIns="0" rtlCol="0" vert="horz">
            <a:spAutoFit/>
          </a:bodyPr>
          <a:lstStyle/>
          <a:p>
            <a:pPr marL="12700" marR="5080">
              <a:lnSpc>
                <a:spcPts val="3979"/>
              </a:lnSpc>
              <a:spcBef>
                <a:spcPts val="445"/>
              </a:spcBef>
            </a:pPr>
            <a:r>
              <a:rPr dirty="0" sz="3500" spc="60" b="1">
                <a:solidFill>
                  <a:srgbClr val="213D54"/>
                </a:solidFill>
                <a:latin typeface="DejaVu Sans Condensed"/>
                <a:cs typeface="DejaVu Sans Condensed"/>
              </a:rPr>
              <a:t>General  </a:t>
            </a:r>
            <a:r>
              <a:rPr dirty="0" sz="3500" spc="95" b="1">
                <a:solidFill>
                  <a:srgbClr val="213D54"/>
                </a:solidFill>
                <a:latin typeface="DejaVu Sans Condensed"/>
                <a:cs typeface="DejaVu Sans Condensed"/>
              </a:rPr>
              <a:t>O</a:t>
            </a:r>
            <a:r>
              <a:rPr dirty="0" sz="3500" spc="80" b="1">
                <a:solidFill>
                  <a:srgbClr val="213D54"/>
                </a:solidFill>
                <a:latin typeface="DejaVu Sans Condensed"/>
                <a:cs typeface="DejaVu Sans Condensed"/>
              </a:rPr>
              <a:t>v</a:t>
            </a:r>
            <a:r>
              <a:rPr dirty="0" sz="3500" spc="-125" b="1">
                <a:solidFill>
                  <a:srgbClr val="213D54"/>
                </a:solidFill>
                <a:latin typeface="DejaVu Sans Condensed"/>
                <a:cs typeface="DejaVu Sans Condensed"/>
              </a:rPr>
              <a:t>e</a:t>
            </a:r>
            <a:r>
              <a:rPr dirty="0" sz="3500" spc="285" b="1">
                <a:solidFill>
                  <a:srgbClr val="213D54"/>
                </a:solidFill>
                <a:latin typeface="DejaVu Sans Condensed"/>
                <a:cs typeface="DejaVu Sans Condensed"/>
              </a:rPr>
              <a:t>r</a:t>
            </a:r>
            <a:r>
              <a:rPr dirty="0" sz="3500" spc="80" b="1">
                <a:solidFill>
                  <a:srgbClr val="213D54"/>
                </a:solidFill>
                <a:latin typeface="DejaVu Sans Condensed"/>
                <a:cs typeface="DejaVu Sans Condensed"/>
              </a:rPr>
              <a:t>v</a:t>
            </a:r>
            <a:r>
              <a:rPr dirty="0" sz="3500" spc="160" b="1">
                <a:solidFill>
                  <a:srgbClr val="213D54"/>
                </a:solidFill>
                <a:latin typeface="DejaVu Sans Condensed"/>
                <a:cs typeface="DejaVu Sans Condensed"/>
              </a:rPr>
              <a:t>i</a:t>
            </a:r>
            <a:r>
              <a:rPr dirty="0" sz="3500" spc="-125" b="1">
                <a:solidFill>
                  <a:srgbClr val="213D54"/>
                </a:solidFill>
                <a:latin typeface="DejaVu Sans Condensed"/>
                <a:cs typeface="DejaVu Sans Condensed"/>
              </a:rPr>
              <a:t>e</a:t>
            </a:r>
            <a:r>
              <a:rPr dirty="0" sz="3500" spc="114" b="1">
                <a:solidFill>
                  <a:srgbClr val="213D54"/>
                </a:solidFill>
                <a:latin typeface="DejaVu Sans Condensed"/>
                <a:cs typeface="DejaVu Sans Condensed"/>
              </a:rPr>
              <a:t>w</a:t>
            </a:r>
            <a:endParaRPr sz="3500">
              <a:latin typeface="DejaVu Sans Condensed"/>
              <a:cs typeface="DejaVu Sans Condense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6660" y="2139281"/>
            <a:ext cx="3155315" cy="4630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9400"/>
              </a:lnSpc>
              <a:spcBef>
                <a:spcPts val="100"/>
              </a:spcBef>
            </a:pPr>
            <a:r>
              <a:rPr dirty="0" sz="1100" spc="10">
                <a:solidFill>
                  <a:srgbClr val="213D54"/>
                </a:solidFill>
                <a:latin typeface="Arial"/>
                <a:cs typeface="Arial"/>
              </a:rPr>
              <a:t>Universitas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Diponegoro </a:t>
            </a:r>
            <a:r>
              <a:rPr dirty="0" sz="1100" spc="-40">
                <a:solidFill>
                  <a:srgbClr val="213D54"/>
                </a:solidFill>
                <a:latin typeface="Arial"/>
                <a:cs typeface="Arial"/>
              </a:rPr>
              <a:t>(UNDIP) </a:t>
            </a:r>
            <a:r>
              <a:rPr dirty="0" sz="1100" spc="-25">
                <a:solidFill>
                  <a:srgbClr val="213D54"/>
                </a:solidFill>
                <a:latin typeface="Arial"/>
                <a:cs typeface="Arial"/>
              </a:rPr>
              <a:t>is </a:t>
            </a:r>
            <a:r>
              <a:rPr dirty="0" sz="1100" spc="10">
                <a:solidFill>
                  <a:srgbClr val="213D54"/>
                </a:solidFill>
                <a:latin typeface="Arial"/>
                <a:cs typeface="Arial"/>
              </a:rPr>
              <a:t>one </a:t>
            </a:r>
            <a:r>
              <a:rPr dirty="0" sz="1100" spc="55">
                <a:solidFill>
                  <a:srgbClr val="213D54"/>
                </a:solidFill>
                <a:latin typeface="Arial"/>
                <a:cs typeface="Arial"/>
              </a:rPr>
              <a:t>of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the  </a:t>
            </a:r>
            <a:r>
              <a:rPr dirty="0" sz="1100" spc="20">
                <a:solidFill>
                  <a:srgbClr val="213D54"/>
                </a:solidFill>
                <a:latin typeface="Arial"/>
                <a:cs typeface="Arial"/>
              </a:rPr>
              <a:t>best,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foremost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and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oldest </a:t>
            </a:r>
            <a:r>
              <a:rPr dirty="0" sz="1100" spc="15">
                <a:solidFill>
                  <a:srgbClr val="213D54"/>
                </a:solidFill>
                <a:latin typeface="Arial"/>
                <a:cs typeface="Arial"/>
              </a:rPr>
              <a:t>universities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in  </a:t>
            </a:r>
            <a:r>
              <a:rPr dirty="0" sz="1100" spc="20">
                <a:solidFill>
                  <a:srgbClr val="213D54"/>
                </a:solidFill>
                <a:latin typeface="Arial"/>
                <a:cs typeface="Arial"/>
              </a:rPr>
              <a:t>Indonesia. </a:t>
            </a:r>
            <a:r>
              <a:rPr dirty="0" sz="1100" spc="-65">
                <a:solidFill>
                  <a:srgbClr val="213D54"/>
                </a:solidFill>
                <a:latin typeface="Arial"/>
                <a:cs typeface="Arial"/>
              </a:rPr>
              <a:t>UNDIP </a:t>
            </a:r>
            <a:r>
              <a:rPr dirty="0" sz="1100" spc="-15">
                <a:solidFill>
                  <a:srgbClr val="213D54"/>
                </a:solidFill>
                <a:latin typeface="Arial"/>
                <a:cs typeface="Arial"/>
              </a:rPr>
              <a:t>has </a:t>
            </a:r>
            <a:r>
              <a:rPr dirty="0" sz="1100" spc="20">
                <a:solidFill>
                  <a:srgbClr val="213D54"/>
                </a:solidFill>
                <a:latin typeface="Arial"/>
                <a:cs typeface="Arial"/>
              </a:rPr>
              <a:t>been </a:t>
            </a:r>
            <a:r>
              <a:rPr dirty="0" sz="1100">
                <a:solidFill>
                  <a:srgbClr val="213D54"/>
                </a:solidFill>
                <a:latin typeface="Arial"/>
                <a:cs typeface="Arial"/>
              </a:rPr>
              <a:t>home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for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more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than 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54,000 </a:t>
            </a:r>
            <a:r>
              <a:rPr dirty="0" sz="1100" spc="15">
                <a:solidFill>
                  <a:srgbClr val="213D54"/>
                </a:solidFill>
                <a:latin typeface="Arial"/>
                <a:cs typeface="Arial"/>
              </a:rPr>
              <a:t>students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and </a:t>
            </a:r>
            <a:r>
              <a:rPr dirty="0" sz="1100" spc="-25">
                <a:solidFill>
                  <a:srgbClr val="213D54"/>
                </a:solidFill>
                <a:latin typeface="Arial"/>
                <a:cs typeface="Arial"/>
              </a:rPr>
              <a:t>is </a:t>
            </a:r>
            <a:r>
              <a:rPr dirty="0" sz="1100" spc="15">
                <a:solidFill>
                  <a:srgbClr val="213D54"/>
                </a:solidFill>
                <a:latin typeface="Arial"/>
                <a:cs typeface="Arial"/>
              </a:rPr>
              <a:t>ranked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in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the </a:t>
            </a:r>
            <a:r>
              <a:rPr dirty="0" sz="1100" spc="-25">
                <a:solidFill>
                  <a:srgbClr val="213D54"/>
                </a:solidFill>
                <a:latin typeface="Arial"/>
                <a:cs typeface="Arial"/>
              </a:rPr>
              <a:t>Top </a:t>
            </a:r>
            <a:r>
              <a:rPr dirty="0" sz="1100" spc="-50">
                <a:solidFill>
                  <a:srgbClr val="213D54"/>
                </a:solidFill>
                <a:latin typeface="Arial"/>
                <a:cs typeface="Arial"/>
              </a:rPr>
              <a:t>Ten 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National </a:t>
            </a:r>
            <a:r>
              <a:rPr dirty="0" sz="1100" spc="10">
                <a:solidFill>
                  <a:srgbClr val="213D54"/>
                </a:solidFill>
                <a:latin typeface="Arial"/>
                <a:cs typeface="Arial"/>
              </a:rPr>
              <a:t>University. </a:t>
            </a:r>
            <a:r>
              <a:rPr dirty="0" sz="1100" spc="-50">
                <a:solidFill>
                  <a:srgbClr val="213D54"/>
                </a:solidFill>
                <a:latin typeface="Arial"/>
                <a:cs typeface="Arial"/>
              </a:rPr>
              <a:t>The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University </a:t>
            </a:r>
            <a:r>
              <a:rPr dirty="0" sz="1100" spc="10">
                <a:solidFill>
                  <a:srgbClr val="213D54"/>
                </a:solidFill>
                <a:latin typeface="Arial"/>
                <a:cs typeface="Arial"/>
              </a:rPr>
              <a:t>also </a:t>
            </a:r>
            <a:r>
              <a:rPr dirty="0" sz="1100" spc="40">
                <a:solidFill>
                  <a:srgbClr val="213D54"/>
                </a:solidFill>
                <a:latin typeface="Arial"/>
                <a:cs typeface="Arial"/>
              </a:rPr>
              <a:t>gained  </a:t>
            </a:r>
            <a:r>
              <a:rPr dirty="0" sz="1100" spc="20">
                <a:solidFill>
                  <a:srgbClr val="213D54"/>
                </a:solidFill>
                <a:latin typeface="Arial"/>
                <a:cs typeface="Arial"/>
              </a:rPr>
              <a:t>its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reputation worldwide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i.e </a:t>
            </a:r>
            <a:r>
              <a:rPr dirty="0" sz="1100" spc="-25">
                <a:solidFill>
                  <a:srgbClr val="213D54"/>
                </a:solidFill>
                <a:latin typeface="Arial"/>
                <a:cs typeface="Arial"/>
              </a:rPr>
              <a:t>Top </a:t>
            </a:r>
            <a:r>
              <a:rPr dirty="0" sz="1100" spc="55">
                <a:solidFill>
                  <a:srgbClr val="213D54"/>
                </a:solidFill>
                <a:latin typeface="Arial"/>
                <a:cs typeface="Arial"/>
              </a:rPr>
              <a:t>400 </a:t>
            </a:r>
            <a:r>
              <a:rPr dirty="0" sz="1100" spc="-114">
                <a:solidFill>
                  <a:srgbClr val="213D54"/>
                </a:solidFill>
                <a:latin typeface="Arial"/>
                <a:cs typeface="Arial"/>
              </a:rPr>
              <a:t>THE </a:t>
            </a:r>
            <a:r>
              <a:rPr dirty="0" sz="1100">
                <a:solidFill>
                  <a:srgbClr val="213D54"/>
                </a:solidFill>
                <a:latin typeface="Arial"/>
                <a:cs typeface="Arial"/>
              </a:rPr>
              <a:t>World 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University </a:t>
            </a:r>
            <a:r>
              <a:rPr dirty="0" sz="1100" spc="-5">
                <a:solidFill>
                  <a:srgbClr val="213D54"/>
                </a:solidFill>
                <a:latin typeface="Arial"/>
                <a:cs typeface="Arial"/>
              </a:rPr>
              <a:t>Ranking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for </a:t>
            </a:r>
            <a:r>
              <a:rPr dirty="0" sz="1100" spc="-20">
                <a:solidFill>
                  <a:srgbClr val="213D54"/>
                </a:solidFill>
                <a:latin typeface="Arial"/>
                <a:cs typeface="Arial"/>
              </a:rPr>
              <a:t>SDG’s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and </a:t>
            </a:r>
            <a:r>
              <a:rPr dirty="0" sz="1100" spc="-25">
                <a:solidFill>
                  <a:srgbClr val="213D54"/>
                </a:solidFill>
                <a:latin typeface="Arial"/>
                <a:cs typeface="Arial"/>
              </a:rPr>
              <a:t>Top </a:t>
            </a:r>
            <a:r>
              <a:rPr dirty="0" sz="1100" spc="-35">
                <a:solidFill>
                  <a:srgbClr val="213D54"/>
                </a:solidFill>
                <a:latin typeface="Arial"/>
                <a:cs typeface="Arial"/>
              </a:rPr>
              <a:t>1000 </a:t>
            </a:r>
            <a:r>
              <a:rPr dirty="0" sz="1100" spc="-25">
                <a:solidFill>
                  <a:srgbClr val="213D54"/>
                </a:solidFill>
                <a:latin typeface="Arial"/>
                <a:cs typeface="Arial"/>
              </a:rPr>
              <a:t>QS  </a:t>
            </a:r>
            <a:r>
              <a:rPr dirty="0" sz="1100">
                <a:solidFill>
                  <a:srgbClr val="213D54"/>
                </a:solidFill>
                <a:latin typeface="Arial"/>
                <a:cs typeface="Arial"/>
              </a:rPr>
              <a:t>World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University </a:t>
            </a:r>
            <a:r>
              <a:rPr dirty="0" sz="1100">
                <a:solidFill>
                  <a:srgbClr val="213D54"/>
                </a:solidFill>
                <a:latin typeface="Arial"/>
                <a:cs typeface="Arial"/>
              </a:rPr>
              <a:t>Ranking. </a:t>
            </a:r>
            <a:r>
              <a:rPr dirty="0" sz="1100" spc="-20">
                <a:solidFill>
                  <a:srgbClr val="213D54"/>
                </a:solidFill>
                <a:latin typeface="Arial"/>
                <a:cs typeface="Arial"/>
              </a:rPr>
              <a:t>For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the </a:t>
            </a:r>
            <a:r>
              <a:rPr dirty="0" sz="1100" spc="20">
                <a:solidFill>
                  <a:srgbClr val="213D54"/>
                </a:solidFill>
                <a:latin typeface="Arial"/>
                <a:cs typeface="Arial"/>
              </a:rPr>
              <a:t>students’ 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achievement, </a:t>
            </a:r>
            <a:r>
              <a:rPr dirty="0" sz="1100" spc="-65">
                <a:solidFill>
                  <a:srgbClr val="213D54"/>
                </a:solidFill>
                <a:latin typeface="Arial"/>
                <a:cs typeface="Arial"/>
              </a:rPr>
              <a:t>UNDIP </a:t>
            </a:r>
            <a:r>
              <a:rPr dirty="0" sz="1100" spc="-25">
                <a:solidFill>
                  <a:srgbClr val="213D54"/>
                </a:solidFill>
                <a:latin typeface="Arial"/>
                <a:cs typeface="Arial"/>
              </a:rPr>
              <a:t>is </a:t>
            </a:r>
            <a:r>
              <a:rPr dirty="0" sz="1100" spc="40">
                <a:solidFill>
                  <a:srgbClr val="213D54"/>
                </a:solidFill>
                <a:latin typeface="Arial"/>
                <a:cs typeface="Arial"/>
              </a:rPr>
              <a:t>acknowledged </a:t>
            </a:r>
            <a:r>
              <a:rPr dirty="0" sz="1100" spc="-20">
                <a:solidFill>
                  <a:srgbClr val="213D54"/>
                </a:solidFill>
                <a:latin typeface="Arial"/>
                <a:cs typeface="Arial"/>
              </a:rPr>
              <a:t>as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the  </a:t>
            </a:r>
            <a:r>
              <a:rPr dirty="0" sz="1100" spc="-15">
                <a:solidFill>
                  <a:srgbClr val="213D54"/>
                </a:solidFill>
                <a:latin typeface="Arial"/>
                <a:cs typeface="Arial"/>
              </a:rPr>
              <a:t>Best </a:t>
            </a:r>
            <a:r>
              <a:rPr dirty="0" sz="1100" spc="-20">
                <a:solidFill>
                  <a:srgbClr val="213D54"/>
                </a:solidFill>
                <a:latin typeface="Arial"/>
                <a:cs typeface="Arial"/>
              </a:rPr>
              <a:t>Three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for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National </a:t>
            </a:r>
            <a:r>
              <a:rPr dirty="0" sz="1100" spc="-45">
                <a:solidFill>
                  <a:srgbClr val="213D54"/>
                </a:solidFill>
                <a:latin typeface="Arial"/>
                <a:cs typeface="Arial"/>
              </a:rPr>
              <a:t>Rank </a:t>
            </a:r>
            <a:r>
              <a:rPr dirty="0" sz="1100" spc="-10">
                <a:solidFill>
                  <a:srgbClr val="213D54"/>
                </a:solidFill>
                <a:latin typeface="Arial"/>
                <a:cs typeface="Arial"/>
              </a:rPr>
              <a:t>by </a:t>
            </a:r>
            <a:r>
              <a:rPr dirty="0" sz="1100" spc="-25">
                <a:solidFill>
                  <a:srgbClr val="213D54"/>
                </a:solidFill>
                <a:latin typeface="Arial"/>
                <a:cs typeface="Arial"/>
              </a:rPr>
              <a:t>QS </a:t>
            </a:r>
            <a:r>
              <a:rPr dirty="0" sz="1100">
                <a:solidFill>
                  <a:srgbClr val="213D54"/>
                </a:solidFill>
                <a:latin typeface="Arial"/>
                <a:cs typeface="Arial"/>
              </a:rPr>
              <a:t>World 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Graduate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Employability and </a:t>
            </a:r>
            <a:r>
              <a:rPr dirty="0" sz="1100" spc="10">
                <a:solidFill>
                  <a:srgbClr val="213D54"/>
                </a:solidFill>
                <a:latin typeface="Arial"/>
                <a:cs typeface="Arial"/>
              </a:rPr>
              <a:t>Universities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in  Asia </a:t>
            </a:r>
            <a:r>
              <a:rPr dirty="0" sz="1100" spc="-10">
                <a:solidFill>
                  <a:srgbClr val="213D54"/>
                </a:solidFill>
                <a:latin typeface="Arial"/>
                <a:cs typeface="Arial"/>
              </a:rPr>
              <a:t>by </a:t>
            </a:r>
            <a:r>
              <a:rPr dirty="0" sz="1100" spc="35">
                <a:solidFill>
                  <a:srgbClr val="213D54"/>
                </a:solidFill>
                <a:latin typeface="Arial"/>
                <a:cs typeface="Arial"/>
              </a:rPr>
              <a:t>UniRank/4icu.org,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respectively. </a:t>
            </a:r>
            <a:r>
              <a:rPr dirty="0" sz="1100" spc="-65">
                <a:solidFill>
                  <a:srgbClr val="213D54"/>
                </a:solidFill>
                <a:latin typeface="Arial"/>
                <a:cs typeface="Arial"/>
              </a:rPr>
              <a:t>UNDIP  </a:t>
            </a:r>
            <a:r>
              <a:rPr dirty="0" sz="1100" spc="-5">
                <a:solidFill>
                  <a:srgbClr val="213D54"/>
                </a:solidFill>
                <a:latin typeface="Arial"/>
                <a:cs typeface="Arial"/>
              </a:rPr>
              <a:t>aims </a:t>
            </a:r>
            <a:r>
              <a:rPr dirty="0" sz="1100" spc="50">
                <a:solidFill>
                  <a:srgbClr val="213D54"/>
                </a:solidFill>
                <a:latin typeface="Arial"/>
                <a:cs typeface="Arial"/>
              </a:rPr>
              <a:t>to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become </a:t>
            </a:r>
            <a:r>
              <a:rPr dirty="0" sz="1100">
                <a:solidFill>
                  <a:srgbClr val="213D54"/>
                </a:solidFill>
                <a:latin typeface="Arial"/>
                <a:cs typeface="Arial"/>
              </a:rPr>
              <a:t>World Class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University in 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which </a:t>
            </a:r>
            <a:r>
              <a:rPr dirty="0" sz="1100" spc="20">
                <a:solidFill>
                  <a:srgbClr val="213D54"/>
                </a:solidFill>
                <a:latin typeface="Arial"/>
                <a:cs typeface="Arial"/>
              </a:rPr>
              <a:t>provides </a:t>
            </a:r>
            <a:r>
              <a:rPr dirty="0" sz="1100" spc="35">
                <a:solidFill>
                  <a:srgbClr val="213D54"/>
                </a:solidFill>
                <a:latin typeface="Arial"/>
                <a:cs typeface="Arial"/>
              </a:rPr>
              <a:t>excellent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education </a:t>
            </a:r>
            <a:r>
              <a:rPr dirty="0" sz="1100" spc="-15">
                <a:solidFill>
                  <a:srgbClr val="213D54"/>
                </a:solidFill>
                <a:latin typeface="Arial"/>
                <a:cs typeface="Arial"/>
              </a:rPr>
              <a:t>has 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become </a:t>
            </a:r>
            <a:r>
              <a:rPr dirty="0" sz="1100" spc="10">
                <a:solidFill>
                  <a:srgbClr val="213D54"/>
                </a:solidFill>
                <a:latin typeface="Arial"/>
                <a:cs typeface="Arial"/>
              </a:rPr>
              <a:t>one </a:t>
            </a:r>
            <a:r>
              <a:rPr dirty="0" sz="1100" spc="55">
                <a:solidFill>
                  <a:srgbClr val="213D54"/>
                </a:solidFill>
                <a:latin typeface="Arial"/>
                <a:cs typeface="Arial"/>
              </a:rPr>
              <a:t>of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the </a:t>
            </a:r>
            <a:r>
              <a:rPr dirty="0" sz="1100" spc="10">
                <a:solidFill>
                  <a:srgbClr val="213D54"/>
                </a:solidFill>
                <a:latin typeface="Arial"/>
                <a:cs typeface="Arial"/>
              </a:rPr>
              <a:t>main </a:t>
            </a:r>
            <a:r>
              <a:rPr dirty="0" sz="1100" spc="15">
                <a:solidFill>
                  <a:srgbClr val="213D54"/>
                </a:solidFill>
                <a:latin typeface="Arial"/>
                <a:cs typeface="Arial"/>
              </a:rPr>
              <a:t>focuses. Undip  Scholarships </a:t>
            </a:r>
            <a:r>
              <a:rPr dirty="0" sz="1100" spc="-25">
                <a:solidFill>
                  <a:srgbClr val="213D54"/>
                </a:solidFill>
                <a:latin typeface="Arial"/>
                <a:cs typeface="Arial"/>
              </a:rPr>
              <a:t>is </a:t>
            </a:r>
            <a:r>
              <a:rPr dirty="0" sz="1100" spc="55">
                <a:solidFill>
                  <a:srgbClr val="213D54"/>
                </a:solidFill>
                <a:latin typeface="Arial"/>
                <a:cs typeface="Arial"/>
              </a:rPr>
              <a:t>offered </a:t>
            </a:r>
            <a:r>
              <a:rPr dirty="0" sz="1100" spc="50">
                <a:solidFill>
                  <a:srgbClr val="213D54"/>
                </a:solidFill>
                <a:latin typeface="Arial"/>
                <a:cs typeface="Arial"/>
              </a:rPr>
              <a:t>to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the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international  </a:t>
            </a:r>
            <a:r>
              <a:rPr dirty="0" sz="1100" spc="15">
                <a:solidFill>
                  <a:srgbClr val="213D54"/>
                </a:solidFill>
                <a:latin typeface="Arial"/>
                <a:cs typeface="Arial"/>
              </a:rPr>
              <a:t>students who </a:t>
            </a:r>
            <a:r>
              <a:rPr dirty="0" sz="1100" spc="40">
                <a:solidFill>
                  <a:srgbClr val="213D54"/>
                </a:solidFill>
                <a:latin typeface="Arial"/>
                <a:cs typeface="Arial"/>
              </a:rPr>
              <a:t>want </a:t>
            </a:r>
            <a:r>
              <a:rPr dirty="0" sz="1100" spc="50">
                <a:solidFill>
                  <a:srgbClr val="213D54"/>
                </a:solidFill>
                <a:latin typeface="Arial"/>
                <a:cs typeface="Arial"/>
              </a:rPr>
              <a:t>to </a:t>
            </a:r>
            <a:r>
              <a:rPr dirty="0" sz="1100">
                <a:solidFill>
                  <a:srgbClr val="213D54"/>
                </a:solidFill>
                <a:latin typeface="Arial"/>
                <a:cs typeface="Arial"/>
              </a:rPr>
              <a:t>pursue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the </a:t>
            </a:r>
            <a:r>
              <a:rPr dirty="0" sz="1100" spc="20">
                <a:solidFill>
                  <a:srgbClr val="213D54"/>
                </a:solidFill>
                <a:latin typeface="Arial"/>
                <a:cs typeface="Arial"/>
              </a:rPr>
              <a:t>Master 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Program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which </a:t>
            </a:r>
            <a:r>
              <a:rPr dirty="0" sz="1100" spc="-25">
                <a:solidFill>
                  <a:srgbClr val="213D54"/>
                </a:solidFill>
                <a:latin typeface="Arial"/>
                <a:cs typeface="Arial"/>
              </a:rPr>
              <a:t>is </a:t>
            </a:r>
            <a:r>
              <a:rPr dirty="0" sz="1100" spc="50">
                <a:solidFill>
                  <a:srgbClr val="213D54"/>
                </a:solidFill>
                <a:latin typeface="Arial"/>
                <a:cs typeface="Arial"/>
              </a:rPr>
              <a:t>taught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in English. </a:t>
            </a:r>
            <a:r>
              <a:rPr dirty="0" sz="1100">
                <a:solidFill>
                  <a:srgbClr val="213D54"/>
                </a:solidFill>
                <a:latin typeface="Arial"/>
                <a:cs typeface="Arial"/>
              </a:rPr>
              <a:t>Upon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the 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study </a:t>
            </a:r>
            <a:r>
              <a:rPr dirty="0" sz="1100" spc="35">
                <a:solidFill>
                  <a:srgbClr val="213D54"/>
                </a:solidFill>
                <a:latin typeface="Arial"/>
                <a:cs typeface="Arial"/>
              </a:rPr>
              <a:t>completion, </a:t>
            </a:r>
            <a:r>
              <a:rPr dirty="0" sz="1100" spc="15">
                <a:solidFill>
                  <a:srgbClr val="213D54"/>
                </a:solidFill>
                <a:latin typeface="Arial"/>
                <a:cs typeface="Arial"/>
              </a:rPr>
              <a:t>Undip Scholarships  </a:t>
            </a:r>
            <a:r>
              <a:rPr dirty="0" sz="1100" spc="20">
                <a:solidFill>
                  <a:srgbClr val="213D54"/>
                </a:solidFill>
                <a:latin typeface="Arial"/>
                <a:cs typeface="Arial"/>
              </a:rPr>
              <a:t>Awardees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are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expected </a:t>
            </a:r>
            <a:r>
              <a:rPr dirty="0" sz="1100" spc="50">
                <a:solidFill>
                  <a:srgbClr val="213D54"/>
                </a:solidFill>
                <a:latin typeface="Arial"/>
                <a:cs typeface="Arial"/>
              </a:rPr>
              <a:t>to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play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an </a:t>
            </a:r>
            <a:r>
              <a:rPr dirty="0" sz="1100" spc="20">
                <a:solidFill>
                  <a:srgbClr val="213D54"/>
                </a:solidFill>
                <a:latin typeface="Arial"/>
                <a:cs typeface="Arial"/>
              </a:rPr>
              <a:t>essential 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role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in </a:t>
            </a:r>
            <a:r>
              <a:rPr dirty="0" sz="1100" spc="35">
                <a:solidFill>
                  <a:srgbClr val="213D54"/>
                </a:solidFill>
                <a:latin typeface="Arial"/>
                <a:cs typeface="Arial"/>
              </a:rPr>
              <a:t>expanding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the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international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network </a:t>
            </a:r>
            <a:r>
              <a:rPr dirty="0" sz="1100" spc="-20">
                <a:solidFill>
                  <a:srgbClr val="213D54"/>
                </a:solidFill>
                <a:latin typeface="Arial"/>
                <a:cs typeface="Arial"/>
              </a:rPr>
              <a:t>as  </a:t>
            </a:r>
            <a:r>
              <a:rPr dirty="0" sz="1100" spc="35">
                <a:solidFill>
                  <a:srgbClr val="213D54"/>
                </a:solidFill>
                <a:latin typeface="Arial"/>
                <a:cs typeface="Arial"/>
              </a:rPr>
              <a:t>well </a:t>
            </a:r>
            <a:r>
              <a:rPr dirty="0" sz="1100" spc="-20">
                <a:solidFill>
                  <a:srgbClr val="213D54"/>
                </a:solidFill>
                <a:latin typeface="Arial"/>
                <a:cs typeface="Arial"/>
              </a:rPr>
              <a:t>as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establishing </a:t>
            </a:r>
            <a:r>
              <a:rPr dirty="0" sz="1100" spc="40">
                <a:solidFill>
                  <a:srgbClr val="213D54"/>
                </a:solidFill>
                <a:latin typeface="Arial"/>
                <a:cs typeface="Arial"/>
              </a:rPr>
              <a:t>collaborations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back </a:t>
            </a:r>
            <a:r>
              <a:rPr dirty="0" sz="1100">
                <a:solidFill>
                  <a:srgbClr val="213D54"/>
                </a:solidFill>
                <a:latin typeface="Arial"/>
                <a:cs typeface="Arial"/>
              </a:rPr>
              <a:t>home  </a:t>
            </a:r>
            <a:r>
              <a:rPr dirty="0" sz="1100" spc="40">
                <a:solidFill>
                  <a:srgbClr val="213D54"/>
                </a:solidFill>
                <a:latin typeface="Arial"/>
                <a:cs typeface="Arial"/>
              </a:rPr>
              <a:t>with</a:t>
            </a:r>
            <a:r>
              <a:rPr dirty="0" sz="1100" spc="95">
                <a:solidFill>
                  <a:srgbClr val="213D54"/>
                </a:solidFill>
                <a:latin typeface="Arial"/>
                <a:cs typeface="Arial"/>
              </a:rPr>
              <a:t> </a:t>
            </a:r>
            <a:r>
              <a:rPr dirty="0" sz="1100" spc="-50">
                <a:solidFill>
                  <a:srgbClr val="213D54"/>
                </a:solidFill>
                <a:latin typeface="Arial"/>
                <a:cs typeface="Arial"/>
              </a:rPr>
              <a:t>UNDIP.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6660" y="6943907"/>
            <a:ext cx="3133090" cy="3028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9400"/>
              </a:lnSpc>
              <a:spcBef>
                <a:spcPts val="100"/>
              </a:spcBef>
            </a:pPr>
            <a:r>
              <a:rPr dirty="0" sz="1100" spc="-70">
                <a:solidFill>
                  <a:srgbClr val="213D54"/>
                </a:solidFill>
                <a:latin typeface="Arial"/>
                <a:cs typeface="Arial"/>
              </a:rPr>
              <a:t>We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are </a:t>
            </a:r>
            <a:r>
              <a:rPr dirty="0" sz="1100" spc="55">
                <a:solidFill>
                  <a:srgbClr val="213D54"/>
                </a:solidFill>
                <a:latin typeface="Arial"/>
                <a:cs typeface="Arial"/>
              </a:rPr>
              <a:t>offering </a:t>
            </a:r>
            <a:r>
              <a:rPr dirty="0" sz="1100" spc="-150">
                <a:solidFill>
                  <a:srgbClr val="213D54"/>
                </a:solidFill>
                <a:latin typeface="Arial"/>
                <a:cs typeface="Arial"/>
              </a:rPr>
              <a:t>16 </a:t>
            </a:r>
            <a:r>
              <a:rPr dirty="0" sz="1100" spc="20">
                <a:solidFill>
                  <a:srgbClr val="213D54"/>
                </a:solidFill>
                <a:latin typeface="Arial"/>
                <a:cs typeface="Arial"/>
              </a:rPr>
              <a:t>Master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Programs. </a:t>
            </a:r>
            <a:r>
              <a:rPr dirty="0" sz="1100" spc="-35">
                <a:solidFill>
                  <a:srgbClr val="213D54"/>
                </a:solidFill>
                <a:latin typeface="Arial"/>
                <a:cs typeface="Arial"/>
              </a:rPr>
              <a:t>These 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study </a:t>
            </a:r>
            <a:r>
              <a:rPr dirty="0" sz="1100" spc="20">
                <a:solidFill>
                  <a:srgbClr val="213D54"/>
                </a:solidFill>
                <a:latin typeface="Arial"/>
                <a:cs typeface="Arial"/>
              </a:rPr>
              <a:t>programs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are </a:t>
            </a:r>
            <a:r>
              <a:rPr dirty="0" sz="1100" spc="55">
                <a:solidFill>
                  <a:srgbClr val="213D54"/>
                </a:solidFill>
                <a:latin typeface="Arial"/>
                <a:cs typeface="Arial"/>
              </a:rPr>
              <a:t>accredited </a:t>
            </a:r>
            <a:r>
              <a:rPr dirty="0" sz="1100" spc="-55">
                <a:solidFill>
                  <a:srgbClr val="213D54"/>
                </a:solidFill>
                <a:latin typeface="Arial"/>
                <a:cs typeface="Arial"/>
              </a:rPr>
              <a:t>A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(Excellent)  </a:t>
            </a:r>
            <a:r>
              <a:rPr dirty="0" sz="1100" spc="-10">
                <a:solidFill>
                  <a:srgbClr val="213D54"/>
                </a:solidFill>
                <a:latin typeface="Arial"/>
                <a:cs typeface="Arial"/>
              </a:rPr>
              <a:t>by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the </a:t>
            </a:r>
            <a:r>
              <a:rPr dirty="0" sz="1100" spc="15">
                <a:solidFill>
                  <a:srgbClr val="213D54"/>
                </a:solidFill>
                <a:latin typeface="Arial"/>
                <a:cs typeface="Arial"/>
              </a:rPr>
              <a:t>Indonesian Ministry </a:t>
            </a:r>
            <a:r>
              <a:rPr dirty="0" sz="1100" spc="55">
                <a:solidFill>
                  <a:srgbClr val="213D54"/>
                </a:solidFill>
                <a:latin typeface="Arial"/>
                <a:cs typeface="Arial"/>
              </a:rPr>
              <a:t>of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Education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and 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Culture. </a:t>
            </a:r>
            <a:r>
              <a:rPr dirty="0" sz="1100" spc="-70">
                <a:solidFill>
                  <a:srgbClr val="213D54"/>
                </a:solidFill>
                <a:latin typeface="Arial"/>
                <a:cs typeface="Arial"/>
              </a:rPr>
              <a:t>We </a:t>
            </a:r>
            <a:r>
              <a:rPr dirty="0" sz="1100" spc="15">
                <a:solidFill>
                  <a:srgbClr val="213D54"/>
                </a:solidFill>
                <a:latin typeface="Arial"/>
                <a:cs typeface="Arial"/>
              </a:rPr>
              <a:t>value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our </a:t>
            </a:r>
            <a:r>
              <a:rPr dirty="0" sz="1100" spc="15">
                <a:solidFill>
                  <a:srgbClr val="213D54"/>
                </a:solidFill>
                <a:latin typeface="Arial"/>
                <a:cs typeface="Arial"/>
              </a:rPr>
              <a:t>students, </a:t>
            </a:r>
            <a:r>
              <a:rPr dirty="0" sz="1100" spc="40">
                <a:solidFill>
                  <a:srgbClr val="213D54"/>
                </a:solidFill>
                <a:latin typeface="Arial"/>
                <a:cs typeface="Arial"/>
              </a:rPr>
              <a:t>both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home-  </a:t>
            </a:r>
            <a:r>
              <a:rPr dirty="0" sz="1100" spc="15">
                <a:solidFill>
                  <a:srgbClr val="213D54"/>
                </a:solidFill>
                <a:latin typeface="Arial"/>
                <a:cs typeface="Arial"/>
              </a:rPr>
              <a:t>students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and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international </a:t>
            </a:r>
            <a:r>
              <a:rPr dirty="0" sz="1100" spc="15">
                <a:solidFill>
                  <a:srgbClr val="213D54"/>
                </a:solidFill>
                <a:latin typeface="Arial"/>
                <a:cs typeface="Arial"/>
              </a:rPr>
              <a:t>students, </a:t>
            </a:r>
            <a:r>
              <a:rPr dirty="0" sz="1100" spc="-10">
                <a:solidFill>
                  <a:srgbClr val="213D54"/>
                </a:solidFill>
                <a:latin typeface="Arial"/>
                <a:cs typeface="Arial"/>
              </a:rPr>
              <a:t>by  </a:t>
            </a:r>
            <a:r>
              <a:rPr dirty="0" sz="1100" spc="35">
                <a:solidFill>
                  <a:srgbClr val="213D54"/>
                </a:solidFill>
                <a:latin typeface="Arial"/>
                <a:cs typeface="Arial"/>
              </a:rPr>
              <a:t>providing excellent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education </a:t>
            </a:r>
            <a:r>
              <a:rPr dirty="0" sz="1100" spc="-20">
                <a:solidFill>
                  <a:srgbClr val="213D54"/>
                </a:solidFill>
                <a:latin typeface="Arial"/>
                <a:cs typeface="Arial"/>
              </a:rPr>
              <a:t>as </a:t>
            </a:r>
            <a:r>
              <a:rPr dirty="0" sz="1100" spc="35">
                <a:solidFill>
                  <a:srgbClr val="213D54"/>
                </a:solidFill>
                <a:latin typeface="Arial"/>
                <a:cs typeface="Arial"/>
              </a:rPr>
              <a:t>well </a:t>
            </a:r>
            <a:r>
              <a:rPr dirty="0" sz="1100" spc="-20">
                <a:solidFill>
                  <a:srgbClr val="213D54"/>
                </a:solidFill>
                <a:latin typeface="Arial"/>
                <a:cs typeface="Arial"/>
              </a:rPr>
              <a:t>as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the 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best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services </a:t>
            </a:r>
            <a:r>
              <a:rPr dirty="0" sz="1100" spc="50">
                <a:solidFill>
                  <a:srgbClr val="213D54"/>
                </a:solidFill>
                <a:latin typeface="Arial"/>
                <a:cs typeface="Arial"/>
              </a:rPr>
              <a:t>to </a:t>
            </a:r>
            <a:r>
              <a:rPr dirty="0" sz="1100" spc="35">
                <a:solidFill>
                  <a:srgbClr val="213D54"/>
                </a:solidFill>
                <a:latin typeface="Arial"/>
                <a:cs typeface="Arial"/>
              </a:rPr>
              <a:t>foster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the learning </a:t>
            </a:r>
            <a:r>
              <a:rPr dirty="0" sz="1100" spc="15">
                <a:solidFill>
                  <a:srgbClr val="213D54"/>
                </a:solidFill>
                <a:latin typeface="Arial"/>
                <a:cs typeface="Arial"/>
              </a:rPr>
              <a:t>process. </a:t>
            </a:r>
            <a:r>
              <a:rPr dirty="0" sz="1100" spc="-30">
                <a:solidFill>
                  <a:srgbClr val="213D54"/>
                </a:solidFill>
                <a:latin typeface="Arial"/>
                <a:cs typeface="Arial"/>
              </a:rPr>
              <a:t>In 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addition, </a:t>
            </a:r>
            <a:r>
              <a:rPr dirty="0" sz="1100" spc="55">
                <a:solidFill>
                  <a:srgbClr val="213D54"/>
                </a:solidFill>
                <a:latin typeface="Arial"/>
                <a:cs typeface="Arial"/>
              </a:rPr>
              <a:t>located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in </a:t>
            </a:r>
            <a:r>
              <a:rPr dirty="0" sz="1100" spc="15">
                <a:solidFill>
                  <a:srgbClr val="213D54"/>
                </a:solidFill>
                <a:latin typeface="Arial"/>
                <a:cs typeface="Arial"/>
              </a:rPr>
              <a:t>Semarang </a:t>
            </a:r>
            <a:r>
              <a:rPr dirty="0" sz="1100" spc="35">
                <a:solidFill>
                  <a:srgbClr val="213D54"/>
                </a:solidFill>
                <a:latin typeface="Arial"/>
                <a:cs typeface="Arial"/>
              </a:rPr>
              <a:t>City </a:t>
            </a:r>
            <a:r>
              <a:rPr dirty="0" sz="1100" spc="-15">
                <a:solidFill>
                  <a:srgbClr val="213D54"/>
                </a:solidFill>
                <a:latin typeface="Arial"/>
                <a:cs typeface="Arial"/>
              </a:rPr>
              <a:t>has 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become </a:t>
            </a:r>
            <a:r>
              <a:rPr dirty="0" sz="1100" spc="10">
                <a:solidFill>
                  <a:srgbClr val="213D54"/>
                </a:solidFill>
                <a:latin typeface="Arial"/>
                <a:cs typeface="Arial"/>
              </a:rPr>
              <a:t>one </a:t>
            </a:r>
            <a:r>
              <a:rPr dirty="0" sz="1100" spc="55">
                <a:solidFill>
                  <a:srgbClr val="213D54"/>
                </a:solidFill>
                <a:latin typeface="Arial"/>
                <a:cs typeface="Arial"/>
              </a:rPr>
              <a:t>of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the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appealing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points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for </a:t>
            </a:r>
            <a:r>
              <a:rPr dirty="0" sz="1100" spc="-65">
                <a:solidFill>
                  <a:srgbClr val="213D54"/>
                </a:solidFill>
                <a:latin typeface="Arial"/>
                <a:cs typeface="Arial"/>
              </a:rPr>
              <a:t>UNDIP  </a:t>
            </a:r>
            <a:r>
              <a:rPr dirty="0" sz="1100" spc="-20">
                <a:solidFill>
                  <a:srgbClr val="213D54"/>
                </a:solidFill>
                <a:latin typeface="Arial"/>
                <a:cs typeface="Arial"/>
              </a:rPr>
              <a:t>as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the </a:t>
            </a:r>
            <a:r>
              <a:rPr dirty="0" sz="1100" spc="40">
                <a:solidFill>
                  <a:srgbClr val="213D54"/>
                </a:solidFill>
                <a:latin typeface="Arial"/>
                <a:cs typeface="Arial"/>
              </a:rPr>
              <a:t>city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itself </a:t>
            </a:r>
            <a:r>
              <a:rPr dirty="0" sz="1100" spc="-25">
                <a:solidFill>
                  <a:srgbClr val="213D54"/>
                </a:solidFill>
                <a:latin typeface="Arial"/>
                <a:cs typeface="Arial"/>
              </a:rPr>
              <a:t>is </a:t>
            </a:r>
            <a:r>
              <a:rPr dirty="0" sz="1100" spc="35">
                <a:solidFill>
                  <a:srgbClr val="213D54"/>
                </a:solidFill>
                <a:latin typeface="Arial"/>
                <a:cs typeface="Arial"/>
              </a:rPr>
              <a:t>well </a:t>
            </a:r>
            <a:r>
              <a:rPr dirty="0" sz="1100">
                <a:solidFill>
                  <a:srgbClr val="213D54"/>
                </a:solidFill>
                <a:latin typeface="Arial"/>
                <a:cs typeface="Arial"/>
              </a:rPr>
              <a:t>known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for </a:t>
            </a:r>
            <a:r>
              <a:rPr dirty="0" sz="1100" spc="20">
                <a:solidFill>
                  <a:srgbClr val="213D54"/>
                </a:solidFill>
                <a:latin typeface="Arial"/>
                <a:cs typeface="Arial"/>
              </a:rPr>
              <a:t>its </a:t>
            </a:r>
            <a:r>
              <a:rPr dirty="0" sz="1100" spc="40">
                <a:solidFill>
                  <a:srgbClr val="213D54"/>
                </a:solidFill>
                <a:latin typeface="Arial"/>
                <a:cs typeface="Arial"/>
              </a:rPr>
              <a:t>cultural 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and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industrial </a:t>
            </a:r>
            <a:r>
              <a:rPr dirty="0" sz="1100" spc="20">
                <a:solidFill>
                  <a:srgbClr val="213D54"/>
                </a:solidFill>
                <a:latin typeface="Arial"/>
                <a:cs typeface="Arial"/>
              </a:rPr>
              <a:t>diversity. </a:t>
            </a:r>
            <a:r>
              <a:rPr dirty="0" sz="1100" spc="-45">
                <a:solidFill>
                  <a:srgbClr val="213D54"/>
                </a:solidFill>
                <a:latin typeface="Arial"/>
                <a:cs typeface="Arial"/>
              </a:rPr>
              <a:t>This </a:t>
            </a:r>
            <a:r>
              <a:rPr dirty="0" sz="1100">
                <a:solidFill>
                  <a:srgbClr val="213D54"/>
                </a:solidFill>
                <a:latin typeface="Arial"/>
                <a:cs typeface="Arial"/>
              </a:rPr>
              <a:t>uniqueness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allows 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our </a:t>
            </a:r>
            <a:r>
              <a:rPr dirty="0" sz="1100" spc="15">
                <a:solidFill>
                  <a:srgbClr val="213D54"/>
                </a:solidFill>
                <a:latin typeface="Arial"/>
                <a:cs typeface="Arial"/>
              </a:rPr>
              <a:t>students </a:t>
            </a:r>
            <a:r>
              <a:rPr dirty="0" sz="1100" spc="50">
                <a:solidFill>
                  <a:srgbClr val="213D54"/>
                </a:solidFill>
                <a:latin typeface="Arial"/>
                <a:cs typeface="Arial"/>
              </a:rPr>
              <a:t>to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experience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local heritage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in  </a:t>
            </a:r>
            <a:r>
              <a:rPr dirty="0" sz="1100" spc="35">
                <a:solidFill>
                  <a:srgbClr val="213D54"/>
                </a:solidFill>
                <a:latin typeface="Arial"/>
                <a:cs typeface="Arial"/>
              </a:rPr>
              <a:t>their </a:t>
            </a:r>
            <a:r>
              <a:rPr dirty="0" sz="1100" spc="10">
                <a:solidFill>
                  <a:srgbClr val="213D54"/>
                </a:solidFill>
                <a:latin typeface="Arial"/>
                <a:cs typeface="Arial"/>
              </a:rPr>
              <a:t>surroundings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and </a:t>
            </a:r>
            <a:r>
              <a:rPr dirty="0" sz="1100" spc="10">
                <a:solidFill>
                  <a:srgbClr val="213D54"/>
                </a:solidFill>
                <a:latin typeface="Arial"/>
                <a:cs typeface="Arial"/>
              </a:rPr>
              <a:t>also </a:t>
            </a:r>
            <a:r>
              <a:rPr dirty="0" sz="1100" spc="15">
                <a:solidFill>
                  <a:srgbClr val="213D54"/>
                </a:solidFill>
                <a:latin typeface="Arial"/>
                <a:cs typeface="Arial"/>
              </a:rPr>
              <a:t>access </a:t>
            </a:r>
            <a:r>
              <a:rPr dirty="0" sz="1100" spc="50">
                <a:solidFill>
                  <a:srgbClr val="213D54"/>
                </a:solidFill>
                <a:latin typeface="Arial"/>
                <a:cs typeface="Arial"/>
              </a:rPr>
              <a:t>to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our 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industrial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partners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for </a:t>
            </a:r>
            <a:r>
              <a:rPr dirty="0" sz="1100" spc="15">
                <a:solidFill>
                  <a:srgbClr val="213D54"/>
                </a:solidFill>
                <a:latin typeface="Arial"/>
                <a:cs typeface="Arial"/>
              </a:rPr>
              <a:t>those who </a:t>
            </a:r>
            <a:r>
              <a:rPr dirty="0" sz="1100" spc="40">
                <a:solidFill>
                  <a:srgbClr val="213D54"/>
                </a:solidFill>
                <a:latin typeface="Arial"/>
                <a:cs typeface="Arial"/>
              </a:rPr>
              <a:t>want </a:t>
            </a:r>
            <a:r>
              <a:rPr dirty="0" sz="1100" spc="50">
                <a:solidFill>
                  <a:srgbClr val="213D54"/>
                </a:solidFill>
                <a:latin typeface="Arial"/>
                <a:cs typeface="Arial"/>
              </a:rPr>
              <a:t>to 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conduct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the</a:t>
            </a:r>
            <a:r>
              <a:rPr dirty="0" sz="1100" spc="145">
                <a:solidFill>
                  <a:srgbClr val="213D54"/>
                </a:solidFill>
                <a:latin typeface="Arial"/>
                <a:cs typeface="Arial"/>
              </a:rPr>
              <a:t> </a:t>
            </a:r>
            <a:r>
              <a:rPr dirty="0" sz="1100" spc="20">
                <a:solidFill>
                  <a:srgbClr val="213D54"/>
                </a:solidFill>
                <a:latin typeface="Arial"/>
                <a:cs typeface="Arial"/>
              </a:rPr>
              <a:t>internships.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917947" y="5808188"/>
            <a:ext cx="3644900" cy="1506220"/>
          </a:xfrm>
          <a:custGeom>
            <a:avLst/>
            <a:gdLst/>
            <a:ahLst/>
            <a:cxnLst/>
            <a:rect l="l" t="t" r="r" b="b"/>
            <a:pathLst>
              <a:path w="3644900" h="1506220">
                <a:moveTo>
                  <a:pt x="0" y="0"/>
                </a:moveTo>
                <a:lnTo>
                  <a:pt x="3644902" y="0"/>
                </a:lnTo>
                <a:lnTo>
                  <a:pt x="3644902" y="1506213"/>
                </a:lnTo>
                <a:lnTo>
                  <a:pt x="0" y="1506213"/>
                </a:lnTo>
                <a:lnTo>
                  <a:pt x="0" y="0"/>
                </a:lnTo>
                <a:close/>
              </a:path>
            </a:pathLst>
          </a:custGeom>
          <a:solidFill>
            <a:srgbClr val="5CE1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10251934"/>
            <a:ext cx="7562850" cy="445134"/>
          </a:xfrm>
          <a:custGeom>
            <a:avLst/>
            <a:gdLst/>
            <a:ahLst/>
            <a:cxnLst/>
            <a:rect l="l" t="t" r="r" b="b"/>
            <a:pathLst>
              <a:path w="7562850" h="445134">
                <a:moveTo>
                  <a:pt x="0" y="444640"/>
                </a:moveTo>
                <a:lnTo>
                  <a:pt x="7562850" y="444640"/>
                </a:lnTo>
                <a:lnTo>
                  <a:pt x="7562850" y="0"/>
                </a:lnTo>
                <a:lnTo>
                  <a:pt x="0" y="0"/>
                </a:lnTo>
                <a:lnTo>
                  <a:pt x="0" y="444640"/>
                </a:lnTo>
                <a:close/>
              </a:path>
            </a:pathLst>
          </a:custGeom>
          <a:solidFill>
            <a:srgbClr val="213D5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483015" y="406237"/>
            <a:ext cx="1106170" cy="1600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850" spc="70">
                <a:solidFill>
                  <a:srgbClr val="213D54"/>
                </a:solidFill>
                <a:latin typeface="Arial"/>
                <a:cs typeface="Arial"/>
              </a:rPr>
              <a:t>2</a:t>
            </a:r>
            <a:r>
              <a:rPr dirty="0" sz="850" spc="-110">
                <a:solidFill>
                  <a:srgbClr val="213D54"/>
                </a:solidFill>
                <a:latin typeface="Arial"/>
                <a:cs typeface="Arial"/>
              </a:rPr>
              <a:t> </a:t>
            </a:r>
            <a:r>
              <a:rPr dirty="0" sz="850" spc="20">
                <a:solidFill>
                  <a:srgbClr val="213D54"/>
                </a:solidFill>
                <a:latin typeface="Arial"/>
                <a:cs typeface="Arial"/>
              </a:rPr>
              <a:t>0</a:t>
            </a:r>
            <a:r>
              <a:rPr dirty="0" sz="850" spc="-110">
                <a:solidFill>
                  <a:srgbClr val="213D54"/>
                </a:solidFill>
                <a:latin typeface="Arial"/>
                <a:cs typeface="Arial"/>
              </a:rPr>
              <a:t> </a:t>
            </a:r>
            <a:r>
              <a:rPr dirty="0" sz="850" spc="70">
                <a:solidFill>
                  <a:srgbClr val="213D54"/>
                </a:solidFill>
                <a:latin typeface="Arial"/>
                <a:cs typeface="Arial"/>
              </a:rPr>
              <a:t>2</a:t>
            </a:r>
            <a:r>
              <a:rPr dirty="0" sz="850" spc="-110">
                <a:solidFill>
                  <a:srgbClr val="213D54"/>
                </a:solidFill>
                <a:latin typeface="Arial"/>
                <a:cs typeface="Arial"/>
              </a:rPr>
              <a:t> </a:t>
            </a:r>
            <a:r>
              <a:rPr dirty="0" sz="850" spc="-220">
                <a:solidFill>
                  <a:srgbClr val="213D54"/>
                </a:solidFill>
                <a:latin typeface="Arial"/>
                <a:cs typeface="Arial"/>
              </a:rPr>
              <a:t>1 </a:t>
            </a:r>
            <a:r>
              <a:rPr dirty="0" sz="850" spc="35">
                <a:solidFill>
                  <a:srgbClr val="213D54"/>
                </a:solidFill>
                <a:latin typeface="Arial"/>
                <a:cs typeface="Arial"/>
              </a:rPr>
              <a:t>G</a:t>
            </a:r>
            <a:r>
              <a:rPr dirty="0" sz="850" spc="-105">
                <a:solidFill>
                  <a:srgbClr val="213D54"/>
                </a:solidFill>
                <a:latin typeface="Arial"/>
                <a:cs typeface="Arial"/>
              </a:rPr>
              <a:t> </a:t>
            </a:r>
            <a:r>
              <a:rPr dirty="0" sz="850" spc="-65">
                <a:solidFill>
                  <a:srgbClr val="213D54"/>
                </a:solidFill>
                <a:latin typeface="Arial"/>
                <a:cs typeface="Arial"/>
              </a:rPr>
              <a:t>U</a:t>
            </a:r>
            <a:r>
              <a:rPr dirty="0" sz="850" spc="-110">
                <a:solidFill>
                  <a:srgbClr val="213D54"/>
                </a:solidFill>
                <a:latin typeface="Arial"/>
                <a:cs typeface="Arial"/>
              </a:rPr>
              <a:t> </a:t>
            </a:r>
            <a:r>
              <a:rPr dirty="0" sz="850" spc="-45">
                <a:solidFill>
                  <a:srgbClr val="213D54"/>
                </a:solidFill>
                <a:latin typeface="Arial"/>
                <a:cs typeface="Arial"/>
              </a:rPr>
              <a:t>I</a:t>
            </a:r>
            <a:r>
              <a:rPr dirty="0" sz="850" spc="-110">
                <a:solidFill>
                  <a:srgbClr val="213D54"/>
                </a:solidFill>
                <a:latin typeface="Arial"/>
                <a:cs typeface="Arial"/>
              </a:rPr>
              <a:t> </a:t>
            </a:r>
            <a:r>
              <a:rPr dirty="0" sz="850" spc="-45">
                <a:solidFill>
                  <a:srgbClr val="213D54"/>
                </a:solidFill>
                <a:latin typeface="Arial"/>
                <a:cs typeface="Arial"/>
              </a:rPr>
              <a:t>D</a:t>
            </a:r>
            <a:r>
              <a:rPr dirty="0" sz="850" spc="-110">
                <a:solidFill>
                  <a:srgbClr val="213D54"/>
                </a:solidFill>
                <a:latin typeface="Arial"/>
                <a:cs typeface="Arial"/>
              </a:rPr>
              <a:t> </a:t>
            </a:r>
            <a:r>
              <a:rPr dirty="0" sz="850" spc="-80">
                <a:solidFill>
                  <a:srgbClr val="213D54"/>
                </a:solidFill>
                <a:latin typeface="Arial"/>
                <a:cs typeface="Arial"/>
              </a:rPr>
              <a:t>E</a:t>
            </a:r>
            <a:r>
              <a:rPr dirty="0" sz="850" spc="-110">
                <a:solidFill>
                  <a:srgbClr val="213D54"/>
                </a:solidFill>
                <a:latin typeface="Arial"/>
                <a:cs typeface="Arial"/>
              </a:rPr>
              <a:t> </a:t>
            </a:r>
            <a:r>
              <a:rPr dirty="0" sz="850" spc="-114">
                <a:solidFill>
                  <a:srgbClr val="213D54"/>
                </a:solidFill>
                <a:latin typeface="Arial"/>
                <a:cs typeface="Arial"/>
              </a:rPr>
              <a:t>L</a:t>
            </a:r>
            <a:r>
              <a:rPr dirty="0" sz="850" spc="-105">
                <a:solidFill>
                  <a:srgbClr val="213D54"/>
                </a:solidFill>
                <a:latin typeface="Arial"/>
                <a:cs typeface="Arial"/>
              </a:rPr>
              <a:t> </a:t>
            </a:r>
            <a:r>
              <a:rPr dirty="0" sz="850" spc="-45">
                <a:solidFill>
                  <a:srgbClr val="213D54"/>
                </a:solidFill>
                <a:latin typeface="Arial"/>
                <a:cs typeface="Arial"/>
              </a:rPr>
              <a:t>I</a:t>
            </a:r>
            <a:r>
              <a:rPr dirty="0" sz="850" spc="-110">
                <a:solidFill>
                  <a:srgbClr val="213D54"/>
                </a:solidFill>
                <a:latin typeface="Arial"/>
                <a:cs typeface="Arial"/>
              </a:rPr>
              <a:t> </a:t>
            </a:r>
            <a:r>
              <a:rPr dirty="0" sz="850" spc="-85">
                <a:solidFill>
                  <a:srgbClr val="213D54"/>
                </a:solidFill>
                <a:latin typeface="Arial"/>
                <a:cs typeface="Arial"/>
              </a:rPr>
              <a:t>N</a:t>
            </a:r>
            <a:r>
              <a:rPr dirty="0" sz="850" spc="-110">
                <a:solidFill>
                  <a:srgbClr val="213D54"/>
                </a:solidFill>
                <a:latin typeface="Arial"/>
                <a:cs typeface="Arial"/>
              </a:rPr>
              <a:t> </a:t>
            </a:r>
            <a:r>
              <a:rPr dirty="0" sz="850" spc="-80">
                <a:solidFill>
                  <a:srgbClr val="213D54"/>
                </a:solidFill>
                <a:latin typeface="Arial"/>
                <a:cs typeface="Arial"/>
              </a:rPr>
              <a:t>E</a:t>
            </a:r>
            <a:r>
              <a:rPr dirty="0" sz="850" spc="-110">
                <a:solidFill>
                  <a:srgbClr val="213D54"/>
                </a:solidFill>
                <a:latin typeface="Arial"/>
                <a:cs typeface="Arial"/>
              </a:rPr>
              <a:t> </a:t>
            </a:r>
            <a:r>
              <a:rPr dirty="0" sz="850" spc="-65">
                <a:solidFill>
                  <a:srgbClr val="213D54"/>
                </a:solidFill>
                <a:latin typeface="Arial"/>
                <a:cs typeface="Arial"/>
              </a:rPr>
              <a:t>S</a:t>
            </a:r>
            <a:endParaRPr sz="8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373470" y="415029"/>
            <a:ext cx="713105" cy="3282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950" spc="-30" b="1">
                <a:solidFill>
                  <a:srgbClr val="213D54"/>
                </a:solidFill>
                <a:latin typeface="DejaVu Sans Condensed"/>
                <a:cs typeface="DejaVu Sans Condensed"/>
              </a:rPr>
              <a:t>01/20</a:t>
            </a:r>
            <a:endParaRPr sz="1950">
              <a:latin typeface="DejaVu Sans Condensed"/>
              <a:cs typeface="DejaVu Sans Condense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46546" y="7763294"/>
            <a:ext cx="48260" cy="48260"/>
          </a:xfrm>
          <a:custGeom>
            <a:avLst/>
            <a:gdLst/>
            <a:ahLst/>
            <a:cxnLst/>
            <a:rect l="l" t="t" r="r" b="b"/>
            <a:pathLst>
              <a:path w="48260" h="48259">
                <a:moveTo>
                  <a:pt x="26992" y="47664"/>
                </a:moveTo>
                <a:lnTo>
                  <a:pt x="20672" y="47664"/>
                </a:lnTo>
                <a:lnTo>
                  <a:pt x="17632" y="47060"/>
                </a:lnTo>
                <a:lnTo>
                  <a:pt x="0" y="26992"/>
                </a:lnTo>
                <a:lnTo>
                  <a:pt x="0" y="20672"/>
                </a:lnTo>
                <a:lnTo>
                  <a:pt x="20672" y="0"/>
                </a:lnTo>
                <a:lnTo>
                  <a:pt x="26992" y="0"/>
                </a:lnTo>
                <a:lnTo>
                  <a:pt x="47664" y="20672"/>
                </a:lnTo>
                <a:lnTo>
                  <a:pt x="47664" y="26992"/>
                </a:lnTo>
                <a:lnTo>
                  <a:pt x="26992" y="47664"/>
                </a:lnTo>
                <a:close/>
              </a:path>
            </a:pathLst>
          </a:custGeom>
          <a:solidFill>
            <a:srgbClr val="213D5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946546" y="7963487"/>
            <a:ext cx="48260" cy="48260"/>
          </a:xfrm>
          <a:custGeom>
            <a:avLst/>
            <a:gdLst/>
            <a:ahLst/>
            <a:cxnLst/>
            <a:rect l="l" t="t" r="r" b="b"/>
            <a:pathLst>
              <a:path w="48260" h="48259">
                <a:moveTo>
                  <a:pt x="26992" y="47664"/>
                </a:moveTo>
                <a:lnTo>
                  <a:pt x="20672" y="47664"/>
                </a:lnTo>
                <a:lnTo>
                  <a:pt x="17632" y="47060"/>
                </a:lnTo>
                <a:lnTo>
                  <a:pt x="0" y="26992"/>
                </a:lnTo>
                <a:lnTo>
                  <a:pt x="0" y="20672"/>
                </a:lnTo>
                <a:lnTo>
                  <a:pt x="20672" y="0"/>
                </a:lnTo>
                <a:lnTo>
                  <a:pt x="26992" y="0"/>
                </a:lnTo>
                <a:lnTo>
                  <a:pt x="47664" y="20672"/>
                </a:lnTo>
                <a:lnTo>
                  <a:pt x="47664" y="26992"/>
                </a:lnTo>
                <a:lnTo>
                  <a:pt x="26992" y="47664"/>
                </a:lnTo>
                <a:close/>
              </a:path>
            </a:pathLst>
          </a:custGeom>
          <a:solidFill>
            <a:srgbClr val="213D5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3946546" y="8764258"/>
            <a:ext cx="48260" cy="48260"/>
          </a:xfrm>
          <a:custGeom>
            <a:avLst/>
            <a:gdLst/>
            <a:ahLst/>
            <a:cxnLst/>
            <a:rect l="l" t="t" r="r" b="b"/>
            <a:pathLst>
              <a:path w="48260" h="48259">
                <a:moveTo>
                  <a:pt x="26992" y="47664"/>
                </a:moveTo>
                <a:lnTo>
                  <a:pt x="20672" y="47664"/>
                </a:lnTo>
                <a:lnTo>
                  <a:pt x="17632" y="47060"/>
                </a:lnTo>
                <a:lnTo>
                  <a:pt x="0" y="26992"/>
                </a:lnTo>
                <a:lnTo>
                  <a:pt x="0" y="20671"/>
                </a:lnTo>
                <a:lnTo>
                  <a:pt x="20672" y="0"/>
                </a:lnTo>
                <a:lnTo>
                  <a:pt x="26992" y="0"/>
                </a:lnTo>
                <a:lnTo>
                  <a:pt x="47664" y="20671"/>
                </a:lnTo>
                <a:lnTo>
                  <a:pt x="47664" y="26992"/>
                </a:lnTo>
                <a:lnTo>
                  <a:pt x="26992" y="47664"/>
                </a:lnTo>
                <a:close/>
              </a:path>
            </a:pathLst>
          </a:custGeom>
          <a:solidFill>
            <a:srgbClr val="213D5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3946546" y="8964451"/>
            <a:ext cx="48260" cy="48260"/>
          </a:xfrm>
          <a:custGeom>
            <a:avLst/>
            <a:gdLst/>
            <a:ahLst/>
            <a:cxnLst/>
            <a:rect l="l" t="t" r="r" b="b"/>
            <a:pathLst>
              <a:path w="48260" h="48259">
                <a:moveTo>
                  <a:pt x="26992" y="47664"/>
                </a:moveTo>
                <a:lnTo>
                  <a:pt x="20672" y="47664"/>
                </a:lnTo>
                <a:lnTo>
                  <a:pt x="17632" y="47060"/>
                </a:lnTo>
                <a:lnTo>
                  <a:pt x="0" y="26992"/>
                </a:lnTo>
                <a:lnTo>
                  <a:pt x="0" y="20671"/>
                </a:lnTo>
                <a:lnTo>
                  <a:pt x="20672" y="0"/>
                </a:lnTo>
                <a:lnTo>
                  <a:pt x="26992" y="0"/>
                </a:lnTo>
                <a:lnTo>
                  <a:pt x="47664" y="20671"/>
                </a:lnTo>
                <a:lnTo>
                  <a:pt x="47664" y="26992"/>
                </a:lnTo>
                <a:lnTo>
                  <a:pt x="26992" y="47664"/>
                </a:lnTo>
                <a:close/>
              </a:path>
            </a:pathLst>
          </a:custGeom>
          <a:solidFill>
            <a:srgbClr val="213D5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3946546" y="9164643"/>
            <a:ext cx="48260" cy="48260"/>
          </a:xfrm>
          <a:custGeom>
            <a:avLst/>
            <a:gdLst/>
            <a:ahLst/>
            <a:cxnLst/>
            <a:rect l="l" t="t" r="r" b="b"/>
            <a:pathLst>
              <a:path w="48260" h="48259">
                <a:moveTo>
                  <a:pt x="26992" y="47664"/>
                </a:moveTo>
                <a:lnTo>
                  <a:pt x="20672" y="47664"/>
                </a:lnTo>
                <a:lnTo>
                  <a:pt x="17632" y="47060"/>
                </a:lnTo>
                <a:lnTo>
                  <a:pt x="0" y="26992"/>
                </a:lnTo>
                <a:lnTo>
                  <a:pt x="0" y="20671"/>
                </a:lnTo>
                <a:lnTo>
                  <a:pt x="20672" y="0"/>
                </a:lnTo>
                <a:lnTo>
                  <a:pt x="26992" y="0"/>
                </a:lnTo>
                <a:lnTo>
                  <a:pt x="47664" y="20671"/>
                </a:lnTo>
                <a:lnTo>
                  <a:pt x="47664" y="26992"/>
                </a:lnTo>
                <a:lnTo>
                  <a:pt x="26992" y="47664"/>
                </a:lnTo>
                <a:close/>
              </a:path>
            </a:pathLst>
          </a:custGeom>
          <a:solidFill>
            <a:srgbClr val="213D5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3946546" y="9565029"/>
            <a:ext cx="48260" cy="48260"/>
          </a:xfrm>
          <a:custGeom>
            <a:avLst/>
            <a:gdLst/>
            <a:ahLst/>
            <a:cxnLst/>
            <a:rect l="l" t="t" r="r" b="b"/>
            <a:pathLst>
              <a:path w="48260" h="48259">
                <a:moveTo>
                  <a:pt x="26992" y="47664"/>
                </a:moveTo>
                <a:lnTo>
                  <a:pt x="20672" y="47664"/>
                </a:lnTo>
                <a:lnTo>
                  <a:pt x="17632" y="47060"/>
                </a:lnTo>
                <a:lnTo>
                  <a:pt x="0" y="26992"/>
                </a:lnTo>
                <a:lnTo>
                  <a:pt x="0" y="20671"/>
                </a:lnTo>
                <a:lnTo>
                  <a:pt x="20672" y="0"/>
                </a:lnTo>
                <a:lnTo>
                  <a:pt x="26992" y="0"/>
                </a:lnTo>
                <a:lnTo>
                  <a:pt x="47664" y="20671"/>
                </a:lnTo>
                <a:lnTo>
                  <a:pt x="47664" y="26992"/>
                </a:lnTo>
                <a:lnTo>
                  <a:pt x="26992" y="47664"/>
                </a:lnTo>
                <a:close/>
              </a:path>
            </a:pathLst>
          </a:custGeom>
          <a:solidFill>
            <a:srgbClr val="213D5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4087416" y="7645159"/>
            <a:ext cx="2946400" cy="2227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42570">
              <a:lnSpc>
                <a:spcPct val="119400"/>
              </a:lnSpc>
              <a:spcBef>
                <a:spcPts val="100"/>
              </a:spcBef>
            </a:pPr>
            <a:r>
              <a:rPr dirty="0" sz="1100" spc="-25">
                <a:solidFill>
                  <a:srgbClr val="213D54"/>
                </a:solidFill>
                <a:latin typeface="Arial"/>
                <a:cs typeface="Arial"/>
              </a:rPr>
              <a:t>Top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ten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best </a:t>
            </a:r>
            <a:r>
              <a:rPr dirty="0" sz="1100" spc="10">
                <a:solidFill>
                  <a:srgbClr val="213D54"/>
                </a:solidFill>
                <a:latin typeface="Arial"/>
                <a:cs typeface="Arial"/>
              </a:rPr>
              <a:t>university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across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the </a:t>
            </a:r>
            <a:r>
              <a:rPr dirty="0" sz="1100" spc="35">
                <a:solidFill>
                  <a:srgbClr val="213D54"/>
                </a:solidFill>
                <a:latin typeface="Arial"/>
                <a:cs typeface="Arial"/>
              </a:rPr>
              <a:t>nation  </a:t>
            </a:r>
            <a:r>
              <a:rPr dirty="0" sz="1100" spc="-15">
                <a:solidFill>
                  <a:srgbClr val="213D54"/>
                </a:solidFill>
                <a:latin typeface="Arial"/>
                <a:cs typeface="Arial"/>
              </a:rPr>
              <a:t>Numerous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study </a:t>
            </a:r>
            <a:r>
              <a:rPr dirty="0" sz="1100" spc="20">
                <a:solidFill>
                  <a:srgbClr val="213D54"/>
                </a:solidFill>
                <a:latin typeface="Arial"/>
                <a:cs typeface="Arial"/>
              </a:rPr>
              <a:t>programs. </a:t>
            </a:r>
            <a:r>
              <a:rPr dirty="0" sz="1100" spc="15">
                <a:solidFill>
                  <a:srgbClr val="213D54"/>
                </a:solidFill>
                <a:latin typeface="Arial"/>
                <a:cs typeface="Arial"/>
              </a:rPr>
              <a:t>Undip </a:t>
            </a:r>
            <a:r>
              <a:rPr dirty="0" sz="1100" spc="-15">
                <a:solidFill>
                  <a:srgbClr val="213D54"/>
                </a:solidFill>
                <a:latin typeface="Arial"/>
                <a:cs typeface="Arial"/>
              </a:rPr>
              <a:t>has </a:t>
            </a:r>
            <a:r>
              <a:rPr dirty="0" sz="1100" spc="-95">
                <a:solidFill>
                  <a:srgbClr val="213D54"/>
                </a:solidFill>
                <a:latin typeface="Arial"/>
                <a:cs typeface="Arial"/>
              </a:rPr>
              <a:t>14  </a:t>
            </a:r>
            <a:r>
              <a:rPr dirty="0" sz="1100" spc="-55">
                <a:solidFill>
                  <a:srgbClr val="213D54"/>
                </a:solidFill>
                <a:latin typeface="Arial"/>
                <a:cs typeface="Arial"/>
              </a:rPr>
              <a:t>IUPs, </a:t>
            </a:r>
            <a:r>
              <a:rPr dirty="0" sz="1100" spc="55">
                <a:solidFill>
                  <a:srgbClr val="213D54"/>
                </a:solidFill>
                <a:latin typeface="Arial"/>
                <a:cs typeface="Arial"/>
              </a:rPr>
              <a:t>52 </a:t>
            </a:r>
            <a:r>
              <a:rPr dirty="0" sz="1100" spc="35">
                <a:solidFill>
                  <a:srgbClr val="213D54"/>
                </a:solidFill>
                <a:latin typeface="Arial"/>
                <a:cs typeface="Arial"/>
              </a:rPr>
              <a:t>Undergraduate </a:t>
            </a:r>
            <a:r>
              <a:rPr dirty="0" sz="1100" spc="15">
                <a:solidFill>
                  <a:srgbClr val="213D54"/>
                </a:solidFill>
                <a:latin typeface="Arial"/>
                <a:cs typeface="Arial"/>
              </a:rPr>
              <a:t>programs, </a:t>
            </a:r>
            <a:r>
              <a:rPr dirty="0" sz="1100" spc="-150">
                <a:solidFill>
                  <a:srgbClr val="213D54"/>
                </a:solidFill>
                <a:latin typeface="Arial"/>
                <a:cs typeface="Arial"/>
              </a:rPr>
              <a:t>19  </a:t>
            </a:r>
            <a:r>
              <a:rPr dirty="0" sz="1100" spc="20">
                <a:solidFill>
                  <a:srgbClr val="213D54"/>
                </a:solidFill>
                <a:latin typeface="Arial"/>
                <a:cs typeface="Arial"/>
              </a:rPr>
              <a:t>Master </a:t>
            </a:r>
            <a:r>
              <a:rPr dirty="0" sz="1100" spc="15">
                <a:solidFill>
                  <a:srgbClr val="213D54"/>
                </a:solidFill>
                <a:latin typeface="Arial"/>
                <a:cs typeface="Arial"/>
              </a:rPr>
              <a:t>programs,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and </a:t>
            </a:r>
            <a:r>
              <a:rPr dirty="0" sz="1100" spc="-95">
                <a:solidFill>
                  <a:srgbClr val="213D54"/>
                </a:solidFill>
                <a:latin typeface="Arial"/>
                <a:cs typeface="Arial"/>
              </a:rPr>
              <a:t>14 </a:t>
            </a:r>
            <a:r>
              <a:rPr dirty="0" sz="1100" spc="40">
                <a:solidFill>
                  <a:srgbClr val="213D54"/>
                </a:solidFill>
                <a:latin typeface="Arial"/>
                <a:cs typeface="Arial"/>
              </a:rPr>
              <a:t>Doctoral 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Programs.</a:t>
            </a:r>
            <a:endParaRPr sz="1100">
              <a:latin typeface="Arial"/>
              <a:cs typeface="Arial"/>
            </a:endParaRPr>
          </a:p>
          <a:p>
            <a:pPr marL="12700" marR="1028700">
              <a:lnSpc>
                <a:spcPct val="119400"/>
              </a:lnSpc>
            </a:pPr>
            <a:r>
              <a:rPr dirty="0" sz="1100" spc="50">
                <a:solidFill>
                  <a:srgbClr val="213D54"/>
                </a:solidFill>
                <a:latin typeface="Arial"/>
                <a:cs typeface="Arial"/>
              </a:rPr>
              <a:t>Qualified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academic </a:t>
            </a:r>
            <a:r>
              <a:rPr dirty="0" sz="1100" spc="40">
                <a:solidFill>
                  <a:srgbClr val="213D54"/>
                </a:solidFill>
                <a:latin typeface="Arial"/>
                <a:cs typeface="Arial"/>
              </a:rPr>
              <a:t>staffs 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Advanced </a:t>
            </a:r>
            <a:r>
              <a:rPr dirty="0" sz="1100" spc="20">
                <a:solidFill>
                  <a:srgbClr val="213D54"/>
                </a:solidFill>
                <a:latin typeface="Arial"/>
                <a:cs typeface="Arial"/>
              </a:rPr>
              <a:t>research</a:t>
            </a:r>
            <a:r>
              <a:rPr dirty="0" sz="1100" spc="160">
                <a:solidFill>
                  <a:srgbClr val="213D54"/>
                </a:solidFill>
                <a:latin typeface="Arial"/>
                <a:cs typeface="Arial"/>
              </a:rPr>
              <a:t> </a:t>
            </a:r>
            <a:r>
              <a:rPr dirty="0" sz="1100" spc="50">
                <a:solidFill>
                  <a:srgbClr val="213D54"/>
                </a:solidFill>
                <a:latin typeface="Arial"/>
                <a:cs typeface="Arial"/>
              </a:rPr>
              <a:t>facilities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19400"/>
              </a:lnSpc>
            </a:pP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Large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student </a:t>
            </a:r>
            <a:r>
              <a:rPr dirty="0" sz="1100" spc="20">
                <a:solidFill>
                  <a:srgbClr val="213D54"/>
                </a:solidFill>
                <a:latin typeface="Arial"/>
                <a:cs typeface="Arial"/>
              </a:rPr>
              <a:t>body </a:t>
            </a:r>
            <a:r>
              <a:rPr dirty="0" sz="1100" spc="35">
                <a:solidFill>
                  <a:srgbClr val="213D54"/>
                </a:solidFill>
                <a:latin typeface="Arial"/>
                <a:cs typeface="Arial"/>
              </a:rPr>
              <a:t>creates </a:t>
            </a:r>
            <a:r>
              <a:rPr dirty="0" sz="1100" spc="20">
                <a:solidFill>
                  <a:srgbClr val="213D54"/>
                </a:solidFill>
                <a:latin typeface="Arial"/>
                <a:cs typeface="Arial"/>
              </a:rPr>
              <a:t>diversity </a:t>
            </a:r>
            <a:r>
              <a:rPr dirty="0" sz="1100" spc="-20">
                <a:solidFill>
                  <a:srgbClr val="213D54"/>
                </a:solidFill>
                <a:latin typeface="Arial"/>
                <a:cs typeface="Arial"/>
              </a:rPr>
              <a:t>as </a:t>
            </a:r>
            <a:r>
              <a:rPr dirty="0" sz="1100" spc="35">
                <a:solidFill>
                  <a:srgbClr val="213D54"/>
                </a:solidFill>
                <a:latin typeface="Arial"/>
                <a:cs typeface="Arial"/>
              </a:rPr>
              <a:t>well  </a:t>
            </a:r>
            <a:r>
              <a:rPr dirty="0" sz="1100" spc="-20">
                <a:solidFill>
                  <a:srgbClr val="213D54"/>
                </a:solidFill>
                <a:latin typeface="Arial"/>
                <a:cs typeface="Arial"/>
              </a:rPr>
              <a:t>as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international</a:t>
            </a:r>
            <a:r>
              <a:rPr dirty="0" sz="1100" spc="-75">
                <a:solidFill>
                  <a:srgbClr val="213D54"/>
                </a:solidFill>
                <a:latin typeface="Arial"/>
                <a:cs typeface="Arial"/>
              </a:rPr>
              <a:t> </a:t>
            </a:r>
            <a:r>
              <a:rPr dirty="0" sz="1100" spc="15">
                <a:solidFill>
                  <a:srgbClr val="213D54"/>
                </a:solidFill>
                <a:latin typeface="Arial"/>
                <a:cs typeface="Arial"/>
              </a:rPr>
              <a:t>atmospheres</a:t>
            </a:r>
            <a:endParaRPr sz="1100">
              <a:latin typeface="Arial"/>
              <a:cs typeface="Arial"/>
            </a:endParaRPr>
          </a:p>
          <a:p>
            <a:pPr marL="12700" marR="624205">
              <a:lnSpc>
                <a:spcPct val="119400"/>
              </a:lnSpc>
            </a:pP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Located </a:t>
            </a:r>
            <a:r>
              <a:rPr dirty="0" sz="1100" spc="5">
                <a:solidFill>
                  <a:srgbClr val="213D54"/>
                </a:solidFill>
                <a:latin typeface="Arial"/>
                <a:cs typeface="Arial"/>
              </a:rPr>
              <a:t>in </a:t>
            </a:r>
            <a:r>
              <a:rPr dirty="0" sz="1100" spc="15">
                <a:solidFill>
                  <a:srgbClr val="213D54"/>
                </a:solidFill>
                <a:latin typeface="Arial"/>
                <a:cs typeface="Arial"/>
              </a:rPr>
              <a:t>Semarang </a:t>
            </a:r>
            <a:r>
              <a:rPr dirty="0" sz="1100" spc="35">
                <a:solidFill>
                  <a:srgbClr val="213D54"/>
                </a:solidFill>
                <a:latin typeface="Arial"/>
                <a:cs typeface="Arial"/>
              </a:rPr>
              <a:t>City </a:t>
            </a:r>
            <a:r>
              <a:rPr dirty="0" sz="1100" spc="25">
                <a:solidFill>
                  <a:srgbClr val="213D54"/>
                </a:solidFill>
                <a:latin typeface="Arial"/>
                <a:cs typeface="Arial"/>
              </a:rPr>
              <a:t>which </a:t>
            </a:r>
            <a:r>
              <a:rPr dirty="0" sz="1100" spc="-25">
                <a:solidFill>
                  <a:srgbClr val="213D54"/>
                </a:solidFill>
                <a:latin typeface="Arial"/>
                <a:cs typeface="Arial"/>
              </a:rPr>
              <a:t>is  </a:t>
            </a:r>
            <a:r>
              <a:rPr dirty="0" sz="1100" spc="30">
                <a:solidFill>
                  <a:srgbClr val="213D54"/>
                </a:solidFill>
                <a:latin typeface="Arial"/>
                <a:cs typeface="Arial"/>
              </a:rPr>
              <a:t>accessible </a:t>
            </a:r>
            <a:r>
              <a:rPr dirty="0" sz="1100" spc="45">
                <a:solidFill>
                  <a:srgbClr val="213D54"/>
                </a:solidFill>
                <a:latin typeface="Arial"/>
                <a:cs typeface="Arial"/>
              </a:rPr>
              <a:t>for international</a:t>
            </a:r>
            <a:r>
              <a:rPr dirty="0" sz="1100" spc="190">
                <a:solidFill>
                  <a:srgbClr val="213D54"/>
                </a:solidFill>
                <a:latin typeface="Arial"/>
                <a:cs typeface="Arial"/>
              </a:rPr>
              <a:t> </a:t>
            </a:r>
            <a:r>
              <a:rPr dirty="0" sz="1100" spc="40">
                <a:solidFill>
                  <a:srgbClr val="213D54"/>
                </a:solidFill>
                <a:latin typeface="Arial"/>
                <a:cs typeface="Arial"/>
              </a:rPr>
              <a:t>flights</a:t>
            </a:r>
            <a:endParaRPr sz="11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905496" y="6232007"/>
            <a:ext cx="3540760" cy="4337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650" spc="95" b="1">
                <a:solidFill>
                  <a:srgbClr val="213D54"/>
                </a:solidFill>
                <a:latin typeface="DejaVu Sans Condensed"/>
                <a:cs typeface="DejaVu Sans Condensed"/>
              </a:rPr>
              <a:t>Why </a:t>
            </a:r>
            <a:r>
              <a:rPr dirty="0" sz="2650" spc="-20" b="1">
                <a:solidFill>
                  <a:srgbClr val="213D54"/>
                </a:solidFill>
                <a:latin typeface="DejaVu Sans Condensed"/>
                <a:cs typeface="DejaVu Sans Condensed"/>
              </a:rPr>
              <a:t>Choose</a:t>
            </a:r>
            <a:r>
              <a:rPr dirty="0" sz="2650" spc="-415" b="1">
                <a:solidFill>
                  <a:srgbClr val="213D54"/>
                </a:solidFill>
                <a:latin typeface="DejaVu Sans Condensed"/>
                <a:cs typeface="DejaVu Sans Condensed"/>
              </a:rPr>
              <a:t> </a:t>
            </a:r>
            <a:r>
              <a:rPr dirty="0" sz="2650" spc="75" b="1">
                <a:solidFill>
                  <a:srgbClr val="213D54"/>
                </a:solidFill>
                <a:latin typeface="DejaVu Sans Condensed"/>
                <a:cs typeface="DejaVu Sans Condensed"/>
              </a:rPr>
              <a:t>UNDIP?</a:t>
            </a:r>
            <a:endParaRPr sz="2650">
              <a:latin typeface="DejaVu Sans Condensed"/>
              <a:cs typeface="DejaVu Sans Condensed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76660" y="10382222"/>
            <a:ext cx="2977515" cy="1600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850" spc="-90">
                <a:solidFill>
                  <a:srgbClr val="FAC333"/>
                </a:solidFill>
                <a:latin typeface="Arial"/>
                <a:cs typeface="Arial"/>
              </a:rPr>
              <a:t>H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135">
                <a:solidFill>
                  <a:srgbClr val="FAC333"/>
                </a:solidFill>
                <a:latin typeface="Arial"/>
                <a:cs typeface="Arial"/>
              </a:rPr>
              <a:t>T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135">
                <a:solidFill>
                  <a:srgbClr val="FAC333"/>
                </a:solidFill>
                <a:latin typeface="Arial"/>
                <a:cs typeface="Arial"/>
              </a:rPr>
              <a:t>T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100">
                <a:solidFill>
                  <a:srgbClr val="FAC333"/>
                </a:solidFill>
                <a:latin typeface="Arial"/>
                <a:cs typeface="Arial"/>
              </a:rPr>
              <a:t>P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65">
                <a:solidFill>
                  <a:srgbClr val="FAC333"/>
                </a:solidFill>
                <a:latin typeface="Arial"/>
                <a:cs typeface="Arial"/>
              </a:rPr>
              <a:t>S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5">
                <a:solidFill>
                  <a:srgbClr val="FAC333"/>
                </a:solidFill>
                <a:latin typeface="Arial"/>
                <a:cs typeface="Arial"/>
              </a:rPr>
              <a:t>: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235">
                <a:solidFill>
                  <a:srgbClr val="FAC333"/>
                </a:solidFill>
                <a:latin typeface="Arial"/>
                <a:cs typeface="Arial"/>
              </a:rPr>
              <a:t>/</a:t>
            </a:r>
            <a:r>
              <a:rPr dirty="0" sz="850" spc="-100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235">
                <a:solidFill>
                  <a:srgbClr val="FAC333"/>
                </a:solidFill>
                <a:latin typeface="Arial"/>
                <a:cs typeface="Arial"/>
              </a:rPr>
              <a:t>/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45">
                <a:solidFill>
                  <a:srgbClr val="FAC333"/>
                </a:solidFill>
                <a:latin typeface="Arial"/>
                <a:cs typeface="Arial"/>
              </a:rPr>
              <a:t>I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35">
                <a:solidFill>
                  <a:srgbClr val="FAC333"/>
                </a:solidFill>
                <a:latin typeface="Arial"/>
                <a:cs typeface="Arial"/>
              </a:rPr>
              <a:t>O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5">
                <a:solidFill>
                  <a:srgbClr val="FAC333"/>
                </a:solidFill>
                <a:latin typeface="Arial"/>
                <a:cs typeface="Arial"/>
              </a:rPr>
              <a:t>.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65">
                <a:solidFill>
                  <a:srgbClr val="FAC333"/>
                </a:solidFill>
                <a:latin typeface="Arial"/>
                <a:cs typeface="Arial"/>
              </a:rPr>
              <a:t>U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85">
                <a:solidFill>
                  <a:srgbClr val="FAC333"/>
                </a:solidFill>
                <a:latin typeface="Arial"/>
                <a:cs typeface="Arial"/>
              </a:rPr>
              <a:t>N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45">
                <a:solidFill>
                  <a:srgbClr val="FAC333"/>
                </a:solidFill>
                <a:latin typeface="Arial"/>
                <a:cs typeface="Arial"/>
              </a:rPr>
              <a:t>D</a:t>
            </a:r>
            <a:r>
              <a:rPr dirty="0" sz="850" spc="-100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45">
                <a:solidFill>
                  <a:srgbClr val="FAC333"/>
                </a:solidFill>
                <a:latin typeface="Arial"/>
                <a:cs typeface="Arial"/>
              </a:rPr>
              <a:t>I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100">
                <a:solidFill>
                  <a:srgbClr val="FAC333"/>
                </a:solidFill>
                <a:latin typeface="Arial"/>
                <a:cs typeface="Arial"/>
              </a:rPr>
              <a:t>P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5">
                <a:solidFill>
                  <a:srgbClr val="FAC333"/>
                </a:solidFill>
                <a:latin typeface="Arial"/>
                <a:cs typeface="Arial"/>
              </a:rPr>
              <a:t>.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25">
                <a:solidFill>
                  <a:srgbClr val="FAC333"/>
                </a:solidFill>
                <a:latin typeface="Arial"/>
                <a:cs typeface="Arial"/>
              </a:rPr>
              <a:t>A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25">
                <a:solidFill>
                  <a:srgbClr val="FAC333"/>
                </a:solidFill>
                <a:latin typeface="Arial"/>
                <a:cs typeface="Arial"/>
              </a:rPr>
              <a:t>C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5">
                <a:solidFill>
                  <a:srgbClr val="FAC333"/>
                </a:solidFill>
                <a:latin typeface="Arial"/>
                <a:cs typeface="Arial"/>
              </a:rPr>
              <a:t>.</a:t>
            </a:r>
            <a:r>
              <a:rPr dirty="0" sz="850" spc="-100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45">
                <a:solidFill>
                  <a:srgbClr val="FAC333"/>
                </a:solidFill>
                <a:latin typeface="Arial"/>
                <a:cs typeface="Arial"/>
              </a:rPr>
              <a:t>I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45">
                <a:solidFill>
                  <a:srgbClr val="FAC333"/>
                </a:solidFill>
                <a:latin typeface="Arial"/>
                <a:cs typeface="Arial"/>
              </a:rPr>
              <a:t>D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235">
                <a:solidFill>
                  <a:srgbClr val="FAC333"/>
                </a:solidFill>
                <a:latin typeface="Arial"/>
                <a:cs typeface="Arial"/>
              </a:rPr>
              <a:t>/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65">
                <a:solidFill>
                  <a:srgbClr val="FAC333"/>
                </a:solidFill>
                <a:latin typeface="Arial"/>
                <a:cs typeface="Arial"/>
              </a:rPr>
              <a:t>U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85">
                <a:solidFill>
                  <a:srgbClr val="FAC333"/>
                </a:solidFill>
                <a:latin typeface="Arial"/>
                <a:cs typeface="Arial"/>
              </a:rPr>
              <a:t>N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45">
                <a:solidFill>
                  <a:srgbClr val="FAC333"/>
                </a:solidFill>
                <a:latin typeface="Arial"/>
                <a:cs typeface="Arial"/>
              </a:rPr>
              <a:t>D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45">
                <a:solidFill>
                  <a:srgbClr val="FAC333"/>
                </a:solidFill>
                <a:latin typeface="Arial"/>
                <a:cs typeface="Arial"/>
              </a:rPr>
              <a:t>I</a:t>
            </a:r>
            <a:r>
              <a:rPr dirty="0" sz="850" spc="-100">
                <a:solidFill>
                  <a:srgbClr val="FAC333"/>
                </a:solidFill>
                <a:latin typeface="Arial"/>
                <a:cs typeface="Arial"/>
              </a:rPr>
              <a:t> P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65">
                <a:solidFill>
                  <a:srgbClr val="FAC333"/>
                </a:solidFill>
                <a:latin typeface="Arial"/>
                <a:cs typeface="Arial"/>
              </a:rPr>
              <a:t>S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25">
                <a:solidFill>
                  <a:srgbClr val="FAC333"/>
                </a:solidFill>
                <a:latin typeface="Arial"/>
                <a:cs typeface="Arial"/>
              </a:rPr>
              <a:t>C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90">
                <a:solidFill>
                  <a:srgbClr val="FAC333"/>
                </a:solidFill>
                <a:latin typeface="Arial"/>
                <a:cs typeface="Arial"/>
              </a:rPr>
              <a:t>H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35">
                <a:solidFill>
                  <a:srgbClr val="FAC333"/>
                </a:solidFill>
                <a:latin typeface="Arial"/>
                <a:cs typeface="Arial"/>
              </a:rPr>
              <a:t>O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114">
                <a:solidFill>
                  <a:srgbClr val="FAC333"/>
                </a:solidFill>
                <a:latin typeface="Arial"/>
                <a:cs typeface="Arial"/>
              </a:rPr>
              <a:t>L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25">
                <a:solidFill>
                  <a:srgbClr val="FAC333"/>
                </a:solidFill>
                <a:latin typeface="Arial"/>
                <a:cs typeface="Arial"/>
              </a:rPr>
              <a:t>A</a:t>
            </a:r>
            <a:r>
              <a:rPr dirty="0" sz="850" spc="-100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135">
                <a:solidFill>
                  <a:srgbClr val="FAC333"/>
                </a:solidFill>
                <a:latin typeface="Arial"/>
                <a:cs typeface="Arial"/>
              </a:rPr>
              <a:t>R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65">
                <a:solidFill>
                  <a:srgbClr val="FAC333"/>
                </a:solidFill>
                <a:latin typeface="Arial"/>
                <a:cs typeface="Arial"/>
              </a:rPr>
              <a:t>S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90">
                <a:solidFill>
                  <a:srgbClr val="FAC333"/>
                </a:solidFill>
                <a:latin typeface="Arial"/>
                <a:cs typeface="Arial"/>
              </a:rPr>
              <a:t>H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45">
                <a:solidFill>
                  <a:srgbClr val="FAC333"/>
                </a:solidFill>
                <a:latin typeface="Arial"/>
                <a:cs typeface="Arial"/>
              </a:rPr>
              <a:t>I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100">
                <a:solidFill>
                  <a:srgbClr val="FAC333"/>
                </a:solidFill>
                <a:latin typeface="Arial"/>
                <a:cs typeface="Arial"/>
              </a:rPr>
              <a:t>P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65">
                <a:solidFill>
                  <a:srgbClr val="FAC333"/>
                </a:solidFill>
                <a:latin typeface="Arial"/>
                <a:cs typeface="Arial"/>
              </a:rPr>
              <a:t>S</a:t>
            </a:r>
            <a:endParaRPr sz="8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751529" y="10382222"/>
            <a:ext cx="1393190" cy="1600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850" spc="-65">
                <a:solidFill>
                  <a:srgbClr val="FAC333"/>
                </a:solidFill>
                <a:latin typeface="Arial"/>
                <a:cs typeface="Arial"/>
              </a:rPr>
              <a:t>U</a:t>
            </a:r>
            <a:r>
              <a:rPr dirty="0" sz="850" spc="-110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85">
                <a:solidFill>
                  <a:srgbClr val="FAC333"/>
                </a:solidFill>
                <a:latin typeface="Arial"/>
                <a:cs typeface="Arial"/>
              </a:rPr>
              <a:t>N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45">
                <a:solidFill>
                  <a:srgbClr val="FAC333"/>
                </a:solidFill>
                <a:latin typeface="Arial"/>
                <a:cs typeface="Arial"/>
              </a:rPr>
              <a:t>D</a:t>
            </a:r>
            <a:r>
              <a:rPr dirty="0" sz="850" spc="-110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45">
                <a:solidFill>
                  <a:srgbClr val="FAC333"/>
                </a:solidFill>
                <a:latin typeface="Arial"/>
                <a:cs typeface="Arial"/>
              </a:rPr>
              <a:t>I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100">
                <a:solidFill>
                  <a:srgbClr val="FAC333"/>
                </a:solidFill>
                <a:latin typeface="Arial"/>
                <a:cs typeface="Arial"/>
              </a:rPr>
              <a:t>P</a:t>
            </a:r>
            <a:r>
              <a:rPr dirty="0" sz="850" spc="-20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65">
                <a:solidFill>
                  <a:srgbClr val="FAC333"/>
                </a:solidFill>
                <a:latin typeface="Arial"/>
                <a:cs typeface="Arial"/>
              </a:rPr>
              <a:t>S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25">
                <a:solidFill>
                  <a:srgbClr val="FAC333"/>
                </a:solidFill>
                <a:latin typeface="Arial"/>
                <a:cs typeface="Arial"/>
              </a:rPr>
              <a:t>C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90">
                <a:solidFill>
                  <a:srgbClr val="FAC333"/>
                </a:solidFill>
                <a:latin typeface="Arial"/>
                <a:cs typeface="Arial"/>
              </a:rPr>
              <a:t>H</a:t>
            </a:r>
            <a:r>
              <a:rPr dirty="0" sz="850" spc="-110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35">
                <a:solidFill>
                  <a:srgbClr val="FAC333"/>
                </a:solidFill>
                <a:latin typeface="Arial"/>
                <a:cs typeface="Arial"/>
              </a:rPr>
              <a:t>O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114">
                <a:solidFill>
                  <a:srgbClr val="FAC333"/>
                </a:solidFill>
                <a:latin typeface="Arial"/>
                <a:cs typeface="Arial"/>
              </a:rPr>
              <a:t>L</a:t>
            </a:r>
            <a:r>
              <a:rPr dirty="0" sz="850" spc="-110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25">
                <a:solidFill>
                  <a:srgbClr val="FAC333"/>
                </a:solidFill>
                <a:latin typeface="Arial"/>
                <a:cs typeface="Arial"/>
              </a:rPr>
              <a:t>A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135">
                <a:solidFill>
                  <a:srgbClr val="FAC333"/>
                </a:solidFill>
                <a:latin typeface="Arial"/>
                <a:cs typeface="Arial"/>
              </a:rPr>
              <a:t>R</a:t>
            </a:r>
            <a:r>
              <a:rPr dirty="0" sz="850" spc="-110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65">
                <a:solidFill>
                  <a:srgbClr val="FAC333"/>
                </a:solidFill>
                <a:latin typeface="Arial"/>
                <a:cs typeface="Arial"/>
              </a:rPr>
              <a:t>S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90">
                <a:solidFill>
                  <a:srgbClr val="FAC333"/>
                </a:solidFill>
                <a:latin typeface="Arial"/>
                <a:cs typeface="Arial"/>
              </a:rPr>
              <a:t>H</a:t>
            </a:r>
            <a:r>
              <a:rPr dirty="0" sz="850" spc="-110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45">
                <a:solidFill>
                  <a:srgbClr val="FAC333"/>
                </a:solidFill>
                <a:latin typeface="Arial"/>
                <a:cs typeface="Arial"/>
              </a:rPr>
              <a:t>I</a:t>
            </a:r>
            <a:r>
              <a:rPr dirty="0" sz="850" spc="-105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100">
                <a:solidFill>
                  <a:srgbClr val="FAC333"/>
                </a:solidFill>
                <a:latin typeface="Arial"/>
                <a:cs typeface="Arial"/>
              </a:rPr>
              <a:t>P</a:t>
            </a:r>
            <a:r>
              <a:rPr dirty="0" sz="850" spc="-110">
                <a:solidFill>
                  <a:srgbClr val="FAC333"/>
                </a:solidFill>
                <a:latin typeface="Arial"/>
                <a:cs typeface="Arial"/>
              </a:rPr>
              <a:t> </a:t>
            </a:r>
            <a:r>
              <a:rPr dirty="0" sz="850" spc="-65">
                <a:solidFill>
                  <a:srgbClr val="FAC333"/>
                </a:solidFill>
                <a:latin typeface="Arial"/>
                <a:cs typeface="Arial"/>
              </a:rPr>
              <a:t>S</a:t>
            </a:r>
            <a:endParaRPr sz="8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1120">
              <a:lnSpc>
                <a:spcPct val="100000"/>
              </a:lnSpc>
              <a:spcBef>
                <a:spcPts val="100"/>
              </a:spcBef>
              <a:tabLst>
                <a:tab pos="894080" algn="l"/>
                <a:tab pos="1442720" algn="l"/>
                <a:tab pos="1991360" algn="l"/>
                <a:tab pos="2814320" algn="l"/>
                <a:tab pos="5969635" algn="l"/>
              </a:tabLst>
            </a:pPr>
            <a:r>
              <a:rPr dirty="0"/>
              <a:t>Thank	you	for	using	</a:t>
            </a:r>
            <a:r>
              <a:rPr dirty="0">
                <a:hlinkClick r:id="rId2"/>
              </a:rPr>
              <a:t>www.freepdfconvert.com</a:t>
            </a:r>
            <a:r>
              <a:rPr dirty="0"/>
              <a:t>	service!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2588" y="1805940"/>
            <a:ext cx="6816090" cy="642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solidFill>
                  <a:srgbClr val="FF0000"/>
                </a:solidFill>
                <a:latin typeface="Courier New"/>
                <a:cs typeface="Courier New"/>
              </a:rPr>
              <a:t>Only two pages are converted. Please Sign Up to convert all</a:t>
            </a:r>
            <a:r>
              <a:rPr dirty="0" sz="1350" spc="-10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dirty="0" sz="1350">
                <a:solidFill>
                  <a:srgbClr val="FF0000"/>
                </a:solidFill>
                <a:latin typeface="Courier New"/>
                <a:cs typeface="Courier New"/>
              </a:rPr>
              <a:t>pages.</a:t>
            </a:r>
            <a:endParaRPr sz="13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00">
              <a:latin typeface="Courier New"/>
              <a:cs typeface="Courier New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u="sng" sz="135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ourier New"/>
                <a:cs typeface="Courier New"/>
                <a:hlinkClick r:id="rId3"/>
              </a:rPr>
              <a:t>https://www.freepdfconvert.com/membership</a:t>
            </a:r>
            <a:endParaRPr sz="135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2021-06-08T18:15:46Z</dcterms:created>
  <dcterms:modified xsi:type="dcterms:W3CDTF">2021-06-08T18:15:46Z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2021-06-08T00:00:00Z</vt:filetime>
  </property>
  <property fmtid="{D5CDD505-2E9C-101B-9397-08002B2CF9AE}" pid="3" name="Creator">
    <vt:lpwstr>www.ycanpdf.cn</vt:lpwstr>
  </property>
  <property fmtid="{D5CDD505-2E9C-101B-9397-08002B2CF9AE}" pid="4" name="LastSaved">
    <vt:filetime>2021-06-08T00:00:00Z</vt:filetime>
  </property>
</Properties>
</file>